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87" r:id="rId3"/>
    <p:sldId id="290" r:id="rId4"/>
    <p:sldId id="293" r:id="rId5"/>
    <p:sldId id="288" r:id="rId6"/>
    <p:sldId id="289" r:id="rId7"/>
    <p:sldId id="282" r:id="rId8"/>
    <p:sldId id="294" r:id="rId9"/>
    <p:sldId id="292" r:id="rId10"/>
    <p:sldId id="284" r:id="rId11"/>
    <p:sldId id="279" r:id="rId1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86"/>
    <p:restoredTop sz="94666"/>
  </p:normalViewPr>
  <p:slideViewPr>
    <p:cSldViewPr snapToGrid="0" snapToObjects="1">
      <p:cViewPr varScale="1">
        <p:scale>
          <a:sx n="96" d="100"/>
          <a:sy n="96" d="100"/>
        </p:scale>
        <p:origin x="200"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FFB93-E329-CC48-B6E4-1840CE600364}" type="datetimeFigureOut">
              <a:rPr lang="es-AR" smtClean="0"/>
              <a:t>18/11/20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CF0D9-D72C-B04E-BDCA-0A49757A4A51}" type="slidenum">
              <a:rPr lang="es-AR" smtClean="0"/>
              <a:t>‹Nº›</a:t>
            </a:fld>
            <a:endParaRPr lang="es-AR"/>
          </a:p>
        </p:txBody>
      </p:sp>
    </p:spTree>
    <p:extLst>
      <p:ext uri="{BB962C8B-B14F-4D97-AF65-F5344CB8AC3E}">
        <p14:creationId xmlns:p14="http://schemas.microsoft.com/office/powerpoint/2010/main" val="30656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8C51F90C-2D0C-47FC-9E78-AD21D1A92041}" type="slidenum">
              <a:rPr lang="es-AR" smtClean="0"/>
              <a:t>1</a:t>
            </a:fld>
            <a:endParaRPr lang="es-AR"/>
          </a:p>
        </p:txBody>
      </p:sp>
    </p:spTree>
    <p:extLst>
      <p:ext uri="{BB962C8B-B14F-4D97-AF65-F5344CB8AC3E}">
        <p14:creationId xmlns:p14="http://schemas.microsoft.com/office/powerpoint/2010/main" val="367957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8C51F90C-2D0C-47FC-9E78-AD21D1A92041}" type="slidenum">
              <a:rPr lang="es-AR" smtClean="0"/>
              <a:t>7</a:t>
            </a:fld>
            <a:endParaRPr lang="es-AR"/>
          </a:p>
        </p:txBody>
      </p:sp>
    </p:spTree>
    <p:extLst>
      <p:ext uri="{BB962C8B-B14F-4D97-AF65-F5344CB8AC3E}">
        <p14:creationId xmlns:p14="http://schemas.microsoft.com/office/powerpoint/2010/main" val="104189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8C51F90C-2D0C-47FC-9E78-AD21D1A92041}" type="slidenum">
              <a:rPr lang="es-AR" smtClean="0"/>
              <a:t>10</a:t>
            </a:fld>
            <a:endParaRPr lang="es-AR"/>
          </a:p>
        </p:txBody>
      </p:sp>
    </p:spTree>
    <p:extLst>
      <p:ext uri="{BB962C8B-B14F-4D97-AF65-F5344CB8AC3E}">
        <p14:creationId xmlns:p14="http://schemas.microsoft.com/office/powerpoint/2010/main" val="73417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8C51F90C-2D0C-47FC-9E78-AD21D1A92041}" type="slidenum">
              <a:rPr lang="es-AR" smtClean="0"/>
              <a:t>11</a:t>
            </a:fld>
            <a:endParaRPr lang="es-AR"/>
          </a:p>
        </p:txBody>
      </p:sp>
    </p:spTree>
    <p:extLst>
      <p:ext uri="{BB962C8B-B14F-4D97-AF65-F5344CB8AC3E}">
        <p14:creationId xmlns:p14="http://schemas.microsoft.com/office/powerpoint/2010/main" val="33774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10DE25-E831-CA4C-8D53-7151D3B368B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2F795448-3708-B249-AF9B-49FEF3186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03EECE7A-3466-F446-B180-3B094311AE9C}"/>
              </a:ext>
            </a:extLst>
          </p:cNvPr>
          <p:cNvSpPr>
            <a:spLocks noGrp="1"/>
          </p:cNvSpPr>
          <p:nvPr>
            <p:ph type="dt" sz="half" idx="10"/>
          </p:nvPr>
        </p:nvSpPr>
        <p:spPr/>
        <p:txBody>
          <a:bodyPr/>
          <a:lstStyle/>
          <a:p>
            <a:fld id="{69FE09FE-42AC-9A40-BFC8-6F7DE44AC42F}" type="datetimeFigureOut">
              <a:rPr lang="es-AR" smtClean="0"/>
              <a:t>18/11/20</a:t>
            </a:fld>
            <a:endParaRPr lang="es-AR"/>
          </a:p>
        </p:txBody>
      </p:sp>
      <p:sp>
        <p:nvSpPr>
          <p:cNvPr id="5" name="Marcador de pie de página 4">
            <a:extLst>
              <a:ext uri="{FF2B5EF4-FFF2-40B4-BE49-F238E27FC236}">
                <a16:creationId xmlns:a16="http://schemas.microsoft.com/office/drawing/2014/main" id="{A64A1D2D-528D-0D41-A4A6-CFF9C5C6B6D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343B3813-5614-9841-BF0E-A156483A39B8}"/>
              </a:ext>
            </a:extLst>
          </p:cNvPr>
          <p:cNvSpPr>
            <a:spLocks noGrp="1"/>
          </p:cNvSpPr>
          <p:nvPr>
            <p:ph type="sldNum" sz="quarter" idx="12"/>
          </p:nvPr>
        </p:nvSpPr>
        <p:spPr/>
        <p:txBody>
          <a:bodyPr/>
          <a:lstStyle/>
          <a:p>
            <a:fld id="{C6F5DA4F-121C-6440-8B2F-B31600AAD5EA}" type="slidenum">
              <a:rPr lang="es-AR" smtClean="0"/>
              <a:t>‹Nº›</a:t>
            </a:fld>
            <a:endParaRPr lang="es-AR"/>
          </a:p>
        </p:txBody>
      </p:sp>
    </p:spTree>
    <p:extLst>
      <p:ext uri="{BB962C8B-B14F-4D97-AF65-F5344CB8AC3E}">
        <p14:creationId xmlns:p14="http://schemas.microsoft.com/office/powerpoint/2010/main" val="185650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9A263-4961-6142-A66B-3A98C26CDEBD}"/>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D136318B-0D2F-7D48-9866-0390EC98E1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8A014C7-9840-F14B-B45B-452F4046E262}"/>
              </a:ext>
            </a:extLst>
          </p:cNvPr>
          <p:cNvSpPr>
            <a:spLocks noGrp="1"/>
          </p:cNvSpPr>
          <p:nvPr>
            <p:ph type="dt" sz="half" idx="10"/>
          </p:nvPr>
        </p:nvSpPr>
        <p:spPr/>
        <p:txBody>
          <a:bodyPr/>
          <a:lstStyle/>
          <a:p>
            <a:fld id="{69FE09FE-42AC-9A40-BFC8-6F7DE44AC42F}" type="datetimeFigureOut">
              <a:rPr lang="es-AR" smtClean="0"/>
              <a:t>18/11/20</a:t>
            </a:fld>
            <a:endParaRPr lang="es-AR"/>
          </a:p>
        </p:txBody>
      </p:sp>
      <p:sp>
        <p:nvSpPr>
          <p:cNvPr id="5" name="Marcador de pie de página 4">
            <a:extLst>
              <a:ext uri="{FF2B5EF4-FFF2-40B4-BE49-F238E27FC236}">
                <a16:creationId xmlns:a16="http://schemas.microsoft.com/office/drawing/2014/main" id="{DD131E91-1207-8943-88C2-80B443FF7F8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230BE8A-1375-154A-AE8E-0E607759872D}"/>
              </a:ext>
            </a:extLst>
          </p:cNvPr>
          <p:cNvSpPr>
            <a:spLocks noGrp="1"/>
          </p:cNvSpPr>
          <p:nvPr>
            <p:ph type="sldNum" sz="quarter" idx="12"/>
          </p:nvPr>
        </p:nvSpPr>
        <p:spPr/>
        <p:txBody>
          <a:bodyPr/>
          <a:lstStyle/>
          <a:p>
            <a:fld id="{C6F5DA4F-121C-6440-8B2F-B31600AAD5EA}" type="slidenum">
              <a:rPr lang="es-AR" smtClean="0"/>
              <a:t>‹Nº›</a:t>
            </a:fld>
            <a:endParaRPr lang="es-AR"/>
          </a:p>
        </p:txBody>
      </p:sp>
    </p:spTree>
    <p:extLst>
      <p:ext uri="{BB962C8B-B14F-4D97-AF65-F5344CB8AC3E}">
        <p14:creationId xmlns:p14="http://schemas.microsoft.com/office/powerpoint/2010/main" val="198700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6941204-08DB-E440-96DB-F64A5C12388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2FB8C63A-CDD3-9244-A7F0-E3C80F6B630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C79C4EB5-3199-1144-B3EA-43E8A81BA756}"/>
              </a:ext>
            </a:extLst>
          </p:cNvPr>
          <p:cNvSpPr>
            <a:spLocks noGrp="1"/>
          </p:cNvSpPr>
          <p:nvPr>
            <p:ph type="dt" sz="half" idx="10"/>
          </p:nvPr>
        </p:nvSpPr>
        <p:spPr/>
        <p:txBody>
          <a:bodyPr/>
          <a:lstStyle/>
          <a:p>
            <a:fld id="{69FE09FE-42AC-9A40-BFC8-6F7DE44AC42F}" type="datetimeFigureOut">
              <a:rPr lang="es-AR" smtClean="0"/>
              <a:t>18/11/20</a:t>
            </a:fld>
            <a:endParaRPr lang="es-AR"/>
          </a:p>
        </p:txBody>
      </p:sp>
      <p:sp>
        <p:nvSpPr>
          <p:cNvPr id="5" name="Marcador de pie de página 4">
            <a:extLst>
              <a:ext uri="{FF2B5EF4-FFF2-40B4-BE49-F238E27FC236}">
                <a16:creationId xmlns:a16="http://schemas.microsoft.com/office/drawing/2014/main" id="{1DD0E18B-5424-5744-9409-23066228506D}"/>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4299669-6671-D745-ABED-11BFB5231174}"/>
              </a:ext>
            </a:extLst>
          </p:cNvPr>
          <p:cNvSpPr>
            <a:spLocks noGrp="1"/>
          </p:cNvSpPr>
          <p:nvPr>
            <p:ph type="sldNum" sz="quarter" idx="12"/>
          </p:nvPr>
        </p:nvSpPr>
        <p:spPr/>
        <p:txBody>
          <a:bodyPr/>
          <a:lstStyle/>
          <a:p>
            <a:fld id="{C6F5DA4F-121C-6440-8B2F-B31600AAD5EA}" type="slidenum">
              <a:rPr lang="es-AR" smtClean="0"/>
              <a:t>‹Nº›</a:t>
            </a:fld>
            <a:endParaRPr lang="es-AR"/>
          </a:p>
        </p:txBody>
      </p:sp>
    </p:spTree>
    <p:extLst>
      <p:ext uri="{BB962C8B-B14F-4D97-AF65-F5344CB8AC3E}">
        <p14:creationId xmlns:p14="http://schemas.microsoft.com/office/powerpoint/2010/main" val="717674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Tree>
    <p:extLst>
      <p:ext uri="{BB962C8B-B14F-4D97-AF65-F5344CB8AC3E}">
        <p14:creationId xmlns:p14="http://schemas.microsoft.com/office/powerpoint/2010/main" val="1637367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Tree>
    <p:extLst>
      <p:ext uri="{BB962C8B-B14F-4D97-AF65-F5344CB8AC3E}">
        <p14:creationId xmlns:p14="http://schemas.microsoft.com/office/powerpoint/2010/main" val="2340690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Tree>
    <p:extLst>
      <p:ext uri="{BB962C8B-B14F-4D97-AF65-F5344CB8AC3E}">
        <p14:creationId xmlns:p14="http://schemas.microsoft.com/office/powerpoint/2010/main" val="3463547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Tree>
    <p:extLst>
      <p:ext uri="{BB962C8B-B14F-4D97-AF65-F5344CB8AC3E}">
        <p14:creationId xmlns:p14="http://schemas.microsoft.com/office/powerpoint/2010/main" val="2401736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Tree>
    <p:extLst>
      <p:ext uri="{BB962C8B-B14F-4D97-AF65-F5344CB8AC3E}">
        <p14:creationId xmlns:p14="http://schemas.microsoft.com/office/powerpoint/2010/main" val="252593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Tree>
    <p:extLst>
      <p:ext uri="{BB962C8B-B14F-4D97-AF65-F5344CB8AC3E}">
        <p14:creationId xmlns:p14="http://schemas.microsoft.com/office/powerpoint/2010/main" val="1204962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Tree>
    <p:extLst>
      <p:ext uri="{BB962C8B-B14F-4D97-AF65-F5344CB8AC3E}">
        <p14:creationId xmlns:p14="http://schemas.microsoft.com/office/powerpoint/2010/main" val="2729554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Tree>
    <p:extLst>
      <p:ext uri="{BB962C8B-B14F-4D97-AF65-F5344CB8AC3E}">
        <p14:creationId xmlns:p14="http://schemas.microsoft.com/office/powerpoint/2010/main" val="194126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A59B8-9EC3-2C42-8091-C9CEBBD2A1A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F93A4A5B-C7C0-6E43-BC0F-88A846E34E2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C6FE35CB-91AB-4447-9579-330139759724}"/>
              </a:ext>
            </a:extLst>
          </p:cNvPr>
          <p:cNvSpPr>
            <a:spLocks noGrp="1"/>
          </p:cNvSpPr>
          <p:nvPr>
            <p:ph type="dt" sz="half" idx="10"/>
          </p:nvPr>
        </p:nvSpPr>
        <p:spPr/>
        <p:txBody>
          <a:bodyPr/>
          <a:lstStyle/>
          <a:p>
            <a:fld id="{69FE09FE-42AC-9A40-BFC8-6F7DE44AC42F}" type="datetimeFigureOut">
              <a:rPr lang="es-AR" smtClean="0"/>
              <a:t>18/11/20</a:t>
            </a:fld>
            <a:endParaRPr lang="es-AR"/>
          </a:p>
        </p:txBody>
      </p:sp>
      <p:sp>
        <p:nvSpPr>
          <p:cNvPr id="5" name="Marcador de pie de página 4">
            <a:extLst>
              <a:ext uri="{FF2B5EF4-FFF2-40B4-BE49-F238E27FC236}">
                <a16:creationId xmlns:a16="http://schemas.microsoft.com/office/drawing/2014/main" id="{B070E785-5BF6-7546-9110-1855886E342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7D5E2015-1EAA-5B41-8DEE-E6E0A371A819}"/>
              </a:ext>
            </a:extLst>
          </p:cNvPr>
          <p:cNvSpPr>
            <a:spLocks noGrp="1"/>
          </p:cNvSpPr>
          <p:nvPr>
            <p:ph type="sldNum" sz="quarter" idx="12"/>
          </p:nvPr>
        </p:nvSpPr>
        <p:spPr/>
        <p:txBody>
          <a:bodyPr/>
          <a:lstStyle/>
          <a:p>
            <a:fld id="{C6F5DA4F-121C-6440-8B2F-B31600AAD5EA}" type="slidenum">
              <a:rPr lang="es-AR" smtClean="0"/>
              <a:t>‹Nº›</a:t>
            </a:fld>
            <a:endParaRPr lang="es-AR"/>
          </a:p>
        </p:txBody>
      </p:sp>
    </p:spTree>
    <p:extLst>
      <p:ext uri="{BB962C8B-B14F-4D97-AF65-F5344CB8AC3E}">
        <p14:creationId xmlns:p14="http://schemas.microsoft.com/office/powerpoint/2010/main" val="3741911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Tree>
    <p:extLst>
      <p:ext uri="{BB962C8B-B14F-4D97-AF65-F5344CB8AC3E}">
        <p14:creationId xmlns:p14="http://schemas.microsoft.com/office/powerpoint/2010/main" val="2612622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Tree>
    <p:extLst>
      <p:ext uri="{BB962C8B-B14F-4D97-AF65-F5344CB8AC3E}">
        <p14:creationId xmlns:p14="http://schemas.microsoft.com/office/powerpoint/2010/main" val="715428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Tree>
    <p:extLst>
      <p:ext uri="{BB962C8B-B14F-4D97-AF65-F5344CB8AC3E}">
        <p14:creationId xmlns:p14="http://schemas.microsoft.com/office/powerpoint/2010/main" val="3596681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8761B-06C7-8445-9159-6BE5C5A0EC6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7C448567-CFE4-1046-B5BD-B0E046D48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4E18775-D15A-3C4A-A88E-42D25D027D00}"/>
              </a:ext>
            </a:extLst>
          </p:cNvPr>
          <p:cNvSpPr>
            <a:spLocks noGrp="1"/>
          </p:cNvSpPr>
          <p:nvPr>
            <p:ph type="dt" sz="half" idx="10"/>
          </p:nvPr>
        </p:nvSpPr>
        <p:spPr/>
        <p:txBody>
          <a:bodyPr/>
          <a:lstStyle/>
          <a:p>
            <a:fld id="{69FE09FE-42AC-9A40-BFC8-6F7DE44AC42F}" type="datetimeFigureOut">
              <a:rPr lang="es-AR" smtClean="0"/>
              <a:t>18/11/20</a:t>
            </a:fld>
            <a:endParaRPr lang="es-AR"/>
          </a:p>
        </p:txBody>
      </p:sp>
      <p:sp>
        <p:nvSpPr>
          <p:cNvPr id="5" name="Marcador de pie de página 4">
            <a:extLst>
              <a:ext uri="{FF2B5EF4-FFF2-40B4-BE49-F238E27FC236}">
                <a16:creationId xmlns:a16="http://schemas.microsoft.com/office/drawing/2014/main" id="{6F8173D9-C308-8045-B07C-1D2DCA408716}"/>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CD7B388C-8369-8343-96CB-ECC9B115D30F}"/>
              </a:ext>
            </a:extLst>
          </p:cNvPr>
          <p:cNvSpPr>
            <a:spLocks noGrp="1"/>
          </p:cNvSpPr>
          <p:nvPr>
            <p:ph type="sldNum" sz="quarter" idx="12"/>
          </p:nvPr>
        </p:nvSpPr>
        <p:spPr/>
        <p:txBody>
          <a:bodyPr/>
          <a:lstStyle/>
          <a:p>
            <a:fld id="{C6F5DA4F-121C-6440-8B2F-B31600AAD5EA}" type="slidenum">
              <a:rPr lang="es-AR" smtClean="0"/>
              <a:t>‹Nº›</a:t>
            </a:fld>
            <a:endParaRPr lang="es-AR"/>
          </a:p>
        </p:txBody>
      </p:sp>
    </p:spTree>
    <p:extLst>
      <p:ext uri="{BB962C8B-B14F-4D97-AF65-F5344CB8AC3E}">
        <p14:creationId xmlns:p14="http://schemas.microsoft.com/office/powerpoint/2010/main" val="3349846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632FA-F8A0-1248-A944-BF5E179D91F2}"/>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9C253581-2C6B-3C41-9C02-6D534A67DF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BCC1920D-AA82-AA49-B35E-75EFB41853B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75E743B3-53DB-884F-B839-8855E47536C2}"/>
              </a:ext>
            </a:extLst>
          </p:cNvPr>
          <p:cNvSpPr>
            <a:spLocks noGrp="1"/>
          </p:cNvSpPr>
          <p:nvPr>
            <p:ph type="dt" sz="half" idx="10"/>
          </p:nvPr>
        </p:nvSpPr>
        <p:spPr/>
        <p:txBody>
          <a:bodyPr/>
          <a:lstStyle/>
          <a:p>
            <a:fld id="{69FE09FE-42AC-9A40-BFC8-6F7DE44AC42F}" type="datetimeFigureOut">
              <a:rPr lang="es-AR" smtClean="0"/>
              <a:t>18/11/20</a:t>
            </a:fld>
            <a:endParaRPr lang="es-AR"/>
          </a:p>
        </p:txBody>
      </p:sp>
      <p:sp>
        <p:nvSpPr>
          <p:cNvPr id="6" name="Marcador de pie de página 5">
            <a:extLst>
              <a:ext uri="{FF2B5EF4-FFF2-40B4-BE49-F238E27FC236}">
                <a16:creationId xmlns:a16="http://schemas.microsoft.com/office/drawing/2014/main" id="{EC8F8D6C-D467-9040-8202-522D69F9280C}"/>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8527DD42-66AB-9643-9927-0FAC44977BEC}"/>
              </a:ext>
            </a:extLst>
          </p:cNvPr>
          <p:cNvSpPr>
            <a:spLocks noGrp="1"/>
          </p:cNvSpPr>
          <p:nvPr>
            <p:ph type="sldNum" sz="quarter" idx="12"/>
          </p:nvPr>
        </p:nvSpPr>
        <p:spPr/>
        <p:txBody>
          <a:bodyPr/>
          <a:lstStyle/>
          <a:p>
            <a:fld id="{C6F5DA4F-121C-6440-8B2F-B31600AAD5EA}" type="slidenum">
              <a:rPr lang="es-AR" smtClean="0"/>
              <a:t>‹Nº›</a:t>
            </a:fld>
            <a:endParaRPr lang="es-AR"/>
          </a:p>
        </p:txBody>
      </p:sp>
    </p:spTree>
    <p:extLst>
      <p:ext uri="{BB962C8B-B14F-4D97-AF65-F5344CB8AC3E}">
        <p14:creationId xmlns:p14="http://schemas.microsoft.com/office/powerpoint/2010/main" val="417232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275FF8-8EBB-4143-BBE8-A36CB7C4061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F922F90-CC7E-5040-95CF-53EFCF016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D8C4AEA-42B3-DE4C-A0C1-E5A713C03F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8C7E7685-D6F9-E545-BC7C-A249677697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BBAA9C5-226F-434C-9242-87409640CAB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68E70565-8410-294D-B345-1B3FFAA1C451}"/>
              </a:ext>
            </a:extLst>
          </p:cNvPr>
          <p:cNvSpPr>
            <a:spLocks noGrp="1"/>
          </p:cNvSpPr>
          <p:nvPr>
            <p:ph type="dt" sz="half" idx="10"/>
          </p:nvPr>
        </p:nvSpPr>
        <p:spPr/>
        <p:txBody>
          <a:bodyPr/>
          <a:lstStyle/>
          <a:p>
            <a:fld id="{69FE09FE-42AC-9A40-BFC8-6F7DE44AC42F}" type="datetimeFigureOut">
              <a:rPr lang="es-AR" smtClean="0"/>
              <a:t>18/11/20</a:t>
            </a:fld>
            <a:endParaRPr lang="es-AR"/>
          </a:p>
        </p:txBody>
      </p:sp>
      <p:sp>
        <p:nvSpPr>
          <p:cNvPr id="8" name="Marcador de pie de página 7">
            <a:extLst>
              <a:ext uri="{FF2B5EF4-FFF2-40B4-BE49-F238E27FC236}">
                <a16:creationId xmlns:a16="http://schemas.microsoft.com/office/drawing/2014/main" id="{31A325C6-5617-F444-9BDF-FBB5AFA8D52F}"/>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8CED8CC2-3D5B-B34A-A841-7790C601A080}"/>
              </a:ext>
            </a:extLst>
          </p:cNvPr>
          <p:cNvSpPr>
            <a:spLocks noGrp="1"/>
          </p:cNvSpPr>
          <p:nvPr>
            <p:ph type="sldNum" sz="quarter" idx="12"/>
          </p:nvPr>
        </p:nvSpPr>
        <p:spPr/>
        <p:txBody>
          <a:bodyPr/>
          <a:lstStyle/>
          <a:p>
            <a:fld id="{C6F5DA4F-121C-6440-8B2F-B31600AAD5EA}" type="slidenum">
              <a:rPr lang="es-AR" smtClean="0"/>
              <a:t>‹Nº›</a:t>
            </a:fld>
            <a:endParaRPr lang="es-AR"/>
          </a:p>
        </p:txBody>
      </p:sp>
    </p:spTree>
    <p:extLst>
      <p:ext uri="{BB962C8B-B14F-4D97-AF65-F5344CB8AC3E}">
        <p14:creationId xmlns:p14="http://schemas.microsoft.com/office/powerpoint/2010/main" val="283975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54CC1-C775-3146-AF25-38541004B9C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5C77799F-13FB-E54B-A5F2-7F1938F4A43C}"/>
              </a:ext>
            </a:extLst>
          </p:cNvPr>
          <p:cNvSpPr>
            <a:spLocks noGrp="1"/>
          </p:cNvSpPr>
          <p:nvPr>
            <p:ph type="dt" sz="half" idx="10"/>
          </p:nvPr>
        </p:nvSpPr>
        <p:spPr/>
        <p:txBody>
          <a:bodyPr/>
          <a:lstStyle/>
          <a:p>
            <a:fld id="{69FE09FE-42AC-9A40-BFC8-6F7DE44AC42F}" type="datetimeFigureOut">
              <a:rPr lang="es-AR" smtClean="0"/>
              <a:t>18/11/20</a:t>
            </a:fld>
            <a:endParaRPr lang="es-AR"/>
          </a:p>
        </p:txBody>
      </p:sp>
      <p:sp>
        <p:nvSpPr>
          <p:cNvPr id="4" name="Marcador de pie de página 3">
            <a:extLst>
              <a:ext uri="{FF2B5EF4-FFF2-40B4-BE49-F238E27FC236}">
                <a16:creationId xmlns:a16="http://schemas.microsoft.com/office/drawing/2014/main" id="{0CF13358-463F-9A47-B758-C424FD248D41}"/>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09610B66-E719-4149-A038-8AC558514E38}"/>
              </a:ext>
            </a:extLst>
          </p:cNvPr>
          <p:cNvSpPr>
            <a:spLocks noGrp="1"/>
          </p:cNvSpPr>
          <p:nvPr>
            <p:ph type="sldNum" sz="quarter" idx="12"/>
          </p:nvPr>
        </p:nvSpPr>
        <p:spPr/>
        <p:txBody>
          <a:bodyPr/>
          <a:lstStyle/>
          <a:p>
            <a:fld id="{C6F5DA4F-121C-6440-8B2F-B31600AAD5EA}" type="slidenum">
              <a:rPr lang="es-AR" smtClean="0"/>
              <a:t>‹Nº›</a:t>
            </a:fld>
            <a:endParaRPr lang="es-AR"/>
          </a:p>
        </p:txBody>
      </p:sp>
    </p:spTree>
    <p:extLst>
      <p:ext uri="{BB962C8B-B14F-4D97-AF65-F5344CB8AC3E}">
        <p14:creationId xmlns:p14="http://schemas.microsoft.com/office/powerpoint/2010/main" val="274902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9BD2535-D807-AF48-9727-0C4B0D579838}"/>
              </a:ext>
            </a:extLst>
          </p:cNvPr>
          <p:cNvSpPr>
            <a:spLocks noGrp="1"/>
          </p:cNvSpPr>
          <p:nvPr>
            <p:ph type="dt" sz="half" idx="10"/>
          </p:nvPr>
        </p:nvSpPr>
        <p:spPr/>
        <p:txBody>
          <a:bodyPr/>
          <a:lstStyle/>
          <a:p>
            <a:fld id="{69FE09FE-42AC-9A40-BFC8-6F7DE44AC42F}" type="datetimeFigureOut">
              <a:rPr lang="es-AR" smtClean="0"/>
              <a:t>18/11/20</a:t>
            </a:fld>
            <a:endParaRPr lang="es-AR"/>
          </a:p>
        </p:txBody>
      </p:sp>
      <p:sp>
        <p:nvSpPr>
          <p:cNvPr id="3" name="Marcador de pie de página 2">
            <a:extLst>
              <a:ext uri="{FF2B5EF4-FFF2-40B4-BE49-F238E27FC236}">
                <a16:creationId xmlns:a16="http://schemas.microsoft.com/office/drawing/2014/main" id="{C4DC1640-6EC4-F64B-9A17-F97EC1EC2673}"/>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D4A91F27-2ACF-7049-A85C-311CDA261710}"/>
              </a:ext>
            </a:extLst>
          </p:cNvPr>
          <p:cNvSpPr>
            <a:spLocks noGrp="1"/>
          </p:cNvSpPr>
          <p:nvPr>
            <p:ph type="sldNum" sz="quarter" idx="12"/>
          </p:nvPr>
        </p:nvSpPr>
        <p:spPr/>
        <p:txBody>
          <a:bodyPr/>
          <a:lstStyle/>
          <a:p>
            <a:fld id="{C6F5DA4F-121C-6440-8B2F-B31600AAD5EA}" type="slidenum">
              <a:rPr lang="es-AR" smtClean="0"/>
              <a:t>‹Nº›</a:t>
            </a:fld>
            <a:endParaRPr lang="es-AR"/>
          </a:p>
        </p:txBody>
      </p:sp>
    </p:spTree>
    <p:extLst>
      <p:ext uri="{BB962C8B-B14F-4D97-AF65-F5344CB8AC3E}">
        <p14:creationId xmlns:p14="http://schemas.microsoft.com/office/powerpoint/2010/main" val="42930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35E43-B9C8-C34A-A1FB-314253F68C0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0F362BDD-4BF0-AB47-8F0E-67F9F64C1C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6924B401-432B-6A47-ACC8-3557C3A7B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7AFC77-D3D3-B14E-9E40-93140D8D548A}"/>
              </a:ext>
            </a:extLst>
          </p:cNvPr>
          <p:cNvSpPr>
            <a:spLocks noGrp="1"/>
          </p:cNvSpPr>
          <p:nvPr>
            <p:ph type="dt" sz="half" idx="10"/>
          </p:nvPr>
        </p:nvSpPr>
        <p:spPr/>
        <p:txBody>
          <a:bodyPr/>
          <a:lstStyle/>
          <a:p>
            <a:fld id="{69FE09FE-42AC-9A40-BFC8-6F7DE44AC42F}" type="datetimeFigureOut">
              <a:rPr lang="es-AR" smtClean="0"/>
              <a:t>18/11/20</a:t>
            </a:fld>
            <a:endParaRPr lang="es-AR"/>
          </a:p>
        </p:txBody>
      </p:sp>
      <p:sp>
        <p:nvSpPr>
          <p:cNvPr id="6" name="Marcador de pie de página 5">
            <a:extLst>
              <a:ext uri="{FF2B5EF4-FFF2-40B4-BE49-F238E27FC236}">
                <a16:creationId xmlns:a16="http://schemas.microsoft.com/office/drawing/2014/main" id="{52E470BD-F232-4A43-8A63-F6127632C72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77824E40-76E5-8B40-B6C7-D14A21AA2403}"/>
              </a:ext>
            </a:extLst>
          </p:cNvPr>
          <p:cNvSpPr>
            <a:spLocks noGrp="1"/>
          </p:cNvSpPr>
          <p:nvPr>
            <p:ph type="sldNum" sz="quarter" idx="12"/>
          </p:nvPr>
        </p:nvSpPr>
        <p:spPr/>
        <p:txBody>
          <a:bodyPr/>
          <a:lstStyle/>
          <a:p>
            <a:fld id="{C6F5DA4F-121C-6440-8B2F-B31600AAD5EA}" type="slidenum">
              <a:rPr lang="es-AR" smtClean="0"/>
              <a:t>‹Nº›</a:t>
            </a:fld>
            <a:endParaRPr lang="es-AR"/>
          </a:p>
        </p:txBody>
      </p:sp>
    </p:spTree>
    <p:extLst>
      <p:ext uri="{BB962C8B-B14F-4D97-AF65-F5344CB8AC3E}">
        <p14:creationId xmlns:p14="http://schemas.microsoft.com/office/powerpoint/2010/main" val="106026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4FDFF-8CF2-D047-BA9F-BE92EF8593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8DC3D783-6371-9343-89BE-23AEA06F14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DE61489E-5044-1E41-8971-E3990BD57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1DD0FD-A187-9D49-8352-C5B0B949C5C1}"/>
              </a:ext>
            </a:extLst>
          </p:cNvPr>
          <p:cNvSpPr>
            <a:spLocks noGrp="1"/>
          </p:cNvSpPr>
          <p:nvPr>
            <p:ph type="dt" sz="half" idx="10"/>
          </p:nvPr>
        </p:nvSpPr>
        <p:spPr/>
        <p:txBody>
          <a:bodyPr/>
          <a:lstStyle/>
          <a:p>
            <a:fld id="{69FE09FE-42AC-9A40-BFC8-6F7DE44AC42F}" type="datetimeFigureOut">
              <a:rPr lang="es-AR" smtClean="0"/>
              <a:t>18/11/20</a:t>
            </a:fld>
            <a:endParaRPr lang="es-AR"/>
          </a:p>
        </p:txBody>
      </p:sp>
      <p:sp>
        <p:nvSpPr>
          <p:cNvPr id="6" name="Marcador de pie de página 5">
            <a:extLst>
              <a:ext uri="{FF2B5EF4-FFF2-40B4-BE49-F238E27FC236}">
                <a16:creationId xmlns:a16="http://schemas.microsoft.com/office/drawing/2014/main" id="{00FE59E3-8D85-6244-B7A8-B04DEEC58703}"/>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6783ADAC-B733-B143-AB16-8AE0EC978C5C}"/>
              </a:ext>
            </a:extLst>
          </p:cNvPr>
          <p:cNvSpPr>
            <a:spLocks noGrp="1"/>
          </p:cNvSpPr>
          <p:nvPr>
            <p:ph type="sldNum" sz="quarter" idx="12"/>
          </p:nvPr>
        </p:nvSpPr>
        <p:spPr/>
        <p:txBody>
          <a:bodyPr/>
          <a:lstStyle/>
          <a:p>
            <a:fld id="{C6F5DA4F-121C-6440-8B2F-B31600AAD5EA}" type="slidenum">
              <a:rPr lang="es-AR" smtClean="0"/>
              <a:t>‹Nº›</a:t>
            </a:fld>
            <a:endParaRPr lang="es-AR"/>
          </a:p>
        </p:txBody>
      </p:sp>
    </p:spTree>
    <p:extLst>
      <p:ext uri="{BB962C8B-B14F-4D97-AF65-F5344CB8AC3E}">
        <p14:creationId xmlns:p14="http://schemas.microsoft.com/office/powerpoint/2010/main" val="184419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8A62B9-2114-134F-909F-3F02D5105D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D3705A55-59B4-0241-97B1-D040FD5FC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6C5629D3-3F5A-E747-8BF5-7BEEB01EBD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E09FE-42AC-9A40-BFC8-6F7DE44AC42F}" type="datetimeFigureOut">
              <a:rPr lang="es-AR" smtClean="0"/>
              <a:t>18/11/20</a:t>
            </a:fld>
            <a:endParaRPr lang="es-AR"/>
          </a:p>
        </p:txBody>
      </p:sp>
      <p:sp>
        <p:nvSpPr>
          <p:cNvPr id="5" name="Marcador de pie de página 4">
            <a:extLst>
              <a:ext uri="{FF2B5EF4-FFF2-40B4-BE49-F238E27FC236}">
                <a16:creationId xmlns:a16="http://schemas.microsoft.com/office/drawing/2014/main" id="{B7F2E9B9-B986-6441-A4D5-7309A276A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B66F65F3-6999-214E-9180-BE03253EF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5DA4F-121C-6440-8B2F-B31600AAD5EA}" type="slidenum">
              <a:rPr lang="es-AR" smtClean="0"/>
              <a:t>‹Nº›</a:t>
            </a:fld>
            <a:endParaRPr lang="es-AR"/>
          </a:p>
        </p:txBody>
      </p:sp>
    </p:spTree>
    <p:extLst>
      <p:ext uri="{BB962C8B-B14F-4D97-AF65-F5344CB8AC3E}">
        <p14:creationId xmlns:p14="http://schemas.microsoft.com/office/powerpoint/2010/main" val="2167029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84353" y="969752"/>
            <a:ext cx="10223291" cy="3582519"/>
          </a:xfrm>
          <a:prstGeom prst="rect">
            <a:avLst/>
          </a:prstGeom>
        </p:spPr>
        <p:txBody>
          <a:bodyPr wrap="square">
            <a:spAutoFit/>
          </a:bodyPr>
          <a:lstStyle/>
          <a:p>
            <a:pPr algn="ctr"/>
            <a:r>
              <a:rPr lang="es-AR" sz="2400" dirty="0"/>
              <a:t>Global Online Series “Building Back Better: Green, Healthy and Inclusive Cities”</a:t>
            </a:r>
            <a:br>
              <a:rPr lang="es-AR" sz="2400" dirty="0"/>
            </a:br>
            <a:r>
              <a:rPr lang="es-AR" sz="2400" dirty="0"/>
              <a:t>Hosted by the Global Platform for Sustainable Cities</a:t>
            </a:r>
            <a:br>
              <a:rPr lang="es-AR" sz="2400" dirty="0"/>
            </a:br>
            <a:br>
              <a:rPr lang="es-AR" sz="2400" dirty="0"/>
            </a:br>
            <a:r>
              <a:rPr lang="es-AR" b="1" dirty="0"/>
              <a:t>Resilient Waste Management:</a:t>
            </a:r>
            <a:br>
              <a:rPr lang="es-AR" b="1" dirty="0"/>
            </a:br>
            <a:r>
              <a:rPr lang="es-AR" b="1" dirty="0"/>
              <a:t>Addressing Challenges during COVID</a:t>
            </a:r>
            <a:br>
              <a:rPr lang="es-AR" b="1" dirty="0"/>
            </a:br>
            <a:br>
              <a:rPr lang="es-AR" b="1" dirty="0"/>
            </a:br>
            <a:r>
              <a:rPr lang="es-AR" b="1" dirty="0"/>
              <a:t>WASTE, RECYCLING, COVID-19 SITUATION IN  ARGENTINA</a:t>
            </a:r>
            <a:endParaRPr lang="es-AR" sz="3600" b="1" dirty="0"/>
          </a:p>
        </p:txBody>
      </p:sp>
      <p:sp>
        <p:nvSpPr>
          <p:cNvPr id="5" name="Marcador de contenido 4"/>
          <p:cNvSpPr txBox="1">
            <a:spLocks noGrp="1"/>
          </p:cNvSpPr>
          <p:nvPr>
            <p:ph idx="4294967295"/>
          </p:nvPr>
        </p:nvSpPr>
        <p:spPr>
          <a:xfrm>
            <a:off x="1797843" y="4810336"/>
            <a:ext cx="8596312" cy="774571"/>
          </a:xfrm>
          <a:prstGeom prst="rect">
            <a:avLst/>
          </a:prstGeom>
          <a:noFill/>
        </p:spPr>
        <p:txBody>
          <a:bodyPr wrap="square" rtlCol="0">
            <a:spAutoFit/>
          </a:bodyPr>
          <a:lstStyle/>
          <a:p>
            <a:pPr marL="0" indent="0" algn="ctr">
              <a:buNone/>
            </a:pPr>
            <a:r>
              <a:rPr lang="es-AR" sz="2000" dirty="0"/>
              <a:t>Ing. Marcelo E. Rosso</a:t>
            </a:r>
          </a:p>
          <a:p>
            <a:pPr marL="0" indent="0" algn="ctr">
              <a:buNone/>
            </a:pPr>
            <a:r>
              <a:rPr lang="es-AR" sz="2000" dirty="0"/>
              <a:t>New Technologies and Environmental Control Manager</a:t>
            </a:r>
          </a:p>
        </p:txBody>
      </p:sp>
      <p:pic>
        <p:nvPicPr>
          <p:cNvPr id="3" name="Imagen 2">
            <a:extLst>
              <a:ext uri="{FF2B5EF4-FFF2-40B4-BE49-F238E27FC236}">
                <a16:creationId xmlns:a16="http://schemas.microsoft.com/office/drawing/2014/main" id="{D86E3EAA-EEDE-1240-8645-345C3064BA16}"/>
              </a:ext>
            </a:extLst>
          </p:cNvPr>
          <p:cNvPicPr>
            <a:picLocks noChangeAspect="1"/>
          </p:cNvPicPr>
          <p:nvPr/>
        </p:nvPicPr>
        <p:blipFill>
          <a:blip r:embed="rId3"/>
          <a:stretch>
            <a:fillRect/>
          </a:stretch>
        </p:blipFill>
        <p:spPr>
          <a:xfrm>
            <a:off x="5068656" y="5842972"/>
            <a:ext cx="2054681" cy="681503"/>
          </a:xfrm>
          <a:prstGeom prst="rect">
            <a:avLst/>
          </a:prstGeom>
        </p:spPr>
      </p:pic>
      <p:pic>
        <p:nvPicPr>
          <p:cNvPr id="1025" name="Picture 44">
            <a:extLst>
              <a:ext uri="{FF2B5EF4-FFF2-40B4-BE49-F238E27FC236}">
                <a16:creationId xmlns:a16="http://schemas.microsoft.com/office/drawing/2014/main" id="{B4F34B6A-2078-FB4E-82E5-B8511DA826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3792" y="336726"/>
            <a:ext cx="1081088" cy="4254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45" descr="GEF-logo">
            <a:extLst>
              <a:ext uri="{FF2B5EF4-FFF2-40B4-BE49-F238E27FC236}">
                <a16:creationId xmlns:a16="http://schemas.microsoft.com/office/drawing/2014/main" id="{2326875A-5537-BD48-AC31-BF9B67E709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72" y="256140"/>
            <a:ext cx="428625" cy="501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a:extLst>
              <a:ext uri="{FF2B5EF4-FFF2-40B4-BE49-F238E27FC236}">
                <a16:creationId xmlns:a16="http://schemas.microsoft.com/office/drawing/2014/main" id="{4ACAA714-7A70-9B4F-80AD-4A61303D1F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1379" y="276777"/>
            <a:ext cx="1060450" cy="4810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6566112D-694B-6844-892D-6C562F993632}"/>
              </a:ext>
            </a:extLst>
          </p:cNvPr>
          <p:cNvSpPr>
            <a:spLocks noChangeArrowheads="1"/>
          </p:cNvSpPr>
          <p:nvPr/>
        </p:nvSpPr>
        <p:spPr bwMode="auto">
          <a:xfrm>
            <a:off x="5684042" y="14131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angle 5">
            <a:extLst>
              <a:ext uri="{FF2B5EF4-FFF2-40B4-BE49-F238E27FC236}">
                <a16:creationId xmlns:a16="http://schemas.microsoft.com/office/drawing/2014/main" id="{EA167582-664C-F340-A81F-C4BE20A0C8F9}"/>
              </a:ext>
            </a:extLst>
          </p:cNvPr>
          <p:cNvSpPr>
            <a:spLocks noChangeArrowheads="1"/>
          </p:cNvSpPr>
          <p:nvPr/>
        </p:nvSpPr>
        <p:spPr bwMode="auto">
          <a:xfrm>
            <a:off x="5684042" y="18703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zh-CN" sz="1100" b="0" i="0" u="none" strike="noStrike" cap="none" normalizeH="0" baseline="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811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E97CD82-7D20-F54D-AFE2-1FFDB6A03F26}"/>
              </a:ext>
            </a:extLst>
          </p:cNvPr>
          <p:cNvSpPr txBox="1"/>
          <p:nvPr/>
        </p:nvSpPr>
        <p:spPr>
          <a:xfrm>
            <a:off x="677334" y="1615598"/>
            <a:ext cx="10837332" cy="5016758"/>
          </a:xfrm>
          <a:prstGeom prst="rect">
            <a:avLst/>
          </a:prstGeom>
          <a:noFill/>
        </p:spPr>
        <p:txBody>
          <a:bodyPr wrap="square" rtlCol="0">
            <a:spAutoFit/>
          </a:bodyPr>
          <a:lstStyle/>
          <a:p>
            <a:pPr algn="just"/>
            <a:r>
              <a:rPr lang="es-AR" sz="2000" dirty="0"/>
              <a:t>Availability of economic resources in a post pandemic economy with restrictions. </a:t>
            </a:r>
          </a:p>
          <a:p>
            <a:pPr algn="just"/>
            <a:endParaRPr lang="es-AR" sz="2000" dirty="0"/>
          </a:p>
          <a:p>
            <a:pPr algn="just"/>
            <a:r>
              <a:rPr lang="es-AR" sz="2000" dirty="0"/>
              <a:t>Staff training to maintain protection</a:t>
            </a:r>
          </a:p>
          <a:p>
            <a:pPr algn="just"/>
            <a:endParaRPr lang="es-AR" sz="2000" dirty="0"/>
          </a:p>
          <a:p>
            <a:pPr algn="just"/>
            <a:r>
              <a:rPr lang="es-AR" sz="2000" dirty="0"/>
              <a:t>Automatize, if possible, waste management systems (collection, recycling, treatment) in order to avoid personal contact and reduce the possibility of disease transmission.</a:t>
            </a:r>
          </a:p>
          <a:p>
            <a:pPr algn="just"/>
            <a:endParaRPr lang="es-AR" sz="2000" dirty="0"/>
          </a:p>
          <a:p>
            <a:pPr algn="just"/>
            <a:r>
              <a:rPr lang="es-AR" sz="2000" dirty="0"/>
              <a:t>Reconsider informal collection, as part of the waste management. Informal implies with no controls. No controls implies problems in this type of emergencies. </a:t>
            </a:r>
          </a:p>
          <a:p>
            <a:pPr algn="just"/>
            <a:endParaRPr lang="es-AR" sz="2000" dirty="0"/>
          </a:p>
          <a:p>
            <a:pPr algn="just"/>
            <a:r>
              <a:rPr lang="es-AR" sz="2000" dirty="0"/>
              <a:t>Real analysis of the advantages of waste-to-energy (W2E) taking into account that in this way all pathogenic waste are definitely eliminated. </a:t>
            </a:r>
          </a:p>
          <a:p>
            <a:pPr algn="just"/>
            <a:r>
              <a:rPr lang="es-AR" sz="2000" dirty="0"/>
              <a:t> </a:t>
            </a:r>
          </a:p>
          <a:p>
            <a:pPr algn="just"/>
            <a:endParaRPr lang="es-AR" sz="2000" dirty="0"/>
          </a:p>
          <a:p>
            <a:pPr algn="just"/>
            <a:endParaRPr lang="es-AR" sz="2000" dirty="0"/>
          </a:p>
          <a:p>
            <a:pPr algn="just"/>
            <a:endParaRPr lang="es-AR" sz="2000" dirty="0"/>
          </a:p>
        </p:txBody>
      </p:sp>
      <p:sp>
        <p:nvSpPr>
          <p:cNvPr id="3" name="Título 1">
            <a:extLst>
              <a:ext uri="{FF2B5EF4-FFF2-40B4-BE49-F238E27FC236}">
                <a16:creationId xmlns:a16="http://schemas.microsoft.com/office/drawing/2014/main" id="{DADB4ECE-8F6B-2A4F-9DC9-AD38BDA4AA2D}"/>
              </a:ext>
            </a:extLst>
          </p:cNvPr>
          <p:cNvSpPr txBox="1">
            <a:spLocks/>
          </p:cNvSpPr>
          <p:nvPr/>
        </p:nvSpPr>
        <p:spPr>
          <a:xfrm>
            <a:off x="356701" y="225644"/>
            <a:ext cx="9755820"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3200" dirty="0">
                <a:solidFill>
                  <a:schemeClr val="tx1"/>
                </a:solidFill>
              </a:rPr>
              <a:t>WHAT ARE THE MAJOR CHALLENGES TO BE FACED IN THIS SITUATION/LEARNING/FUTURE OPPORTUNITIES?</a:t>
            </a:r>
          </a:p>
        </p:txBody>
      </p:sp>
      <p:pic>
        <p:nvPicPr>
          <p:cNvPr id="5" name="Imagen 4">
            <a:extLst>
              <a:ext uri="{FF2B5EF4-FFF2-40B4-BE49-F238E27FC236}">
                <a16:creationId xmlns:a16="http://schemas.microsoft.com/office/drawing/2014/main" id="{2762032A-AFF2-B546-A03A-39C0F6B8E19A}"/>
              </a:ext>
            </a:extLst>
          </p:cNvPr>
          <p:cNvPicPr>
            <a:picLocks noChangeAspect="1"/>
          </p:cNvPicPr>
          <p:nvPr/>
        </p:nvPicPr>
        <p:blipFill>
          <a:blip r:embed="rId3"/>
          <a:stretch>
            <a:fillRect/>
          </a:stretch>
        </p:blipFill>
        <p:spPr>
          <a:xfrm>
            <a:off x="10112521" y="252303"/>
            <a:ext cx="1793424" cy="594849"/>
          </a:xfrm>
          <a:prstGeom prst="rect">
            <a:avLst/>
          </a:prstGeom>
        </p:spPr>
      </p:pic>
    </p:spTree>
    <p:extLst>
      <p:ext uri="{BB962C8B-B14F-4D97-AF65-F5344CB8AC3E}">
        <p14:creationId xmlns:p14="http://schemas.microsoft.com/office/powerpoint/2010/main" val="223047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56857" y="1108364"/>
            <a:ext cx="5878285" cy="1320800"/>
          </a:xfrm>
        </p:spPr>
        <p:txBody>
          <a:bodyPr>
            <a:noAutofit/>
          </a:bodyPr>
          <a:lstStyle/>
          <a:p>
            <a:pPr algn="ctr"/>
            <a:r>
              <a:rPr lang="es-AR" sz="5400" b="1" dirty="0">
                <a:effectLst>
                  <a:outerShdw blurRad="38100" dist="38100" dir="2700000" algn="tl">
                    <a:srgbClr val="000000">
                      <a:alpha val="43137"/>
                    </a:srgbClr>
                  </a:outerShdw>
                </a:effectLst>
              </a:rPr>
              <a:t>THANK YOU VERY MUCH</a:t>
            </a:r>
          </a:p>
        </p:txBody>
      </p:sp>
      <p:sp>
        <p:nvSpPr>
          <p:cNvPr id="3" name="CuadroTexto 2"/>
          <p:cNvSpPr txBox="1"/>
          <p:nvPr/>
        </p:nvSpPr>
        <p:spPr>
          <a:xfrm>
            <a:off x="2002971" y="2447637"/>
            <a:ext cx="8186056" cy="279448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s-AR" sz="2400" b="1" dirty="0">
                <a:solidFill>
                  <a:prstClr val="black"/>
                </a:solidFill>
                <a:latin typeface="Trebuchet MS" panose="020B0603020202020204"/>
              </a:rPr>
              <a:t>Ing. Marcelo E. Rosso</a:t>
            </a:r>
          </a:p>
          <a:p>
            <a:pPr marL="0" marR="0" lvl="0" indent="0" algn="ctr" defTabSz="914400" rtl="0" eaLnBrk="1" fontAlgn="auto" latinLnBrk="0" hangingPunct="1">
              <a:lnSpc>
                <a:spcPct val="150000"/>
              </a:lnSpc>
              <a:spcBef>
                <a:spcPts val="0"/>
              </a:spcBef>
              <a:spcAft>
                <a:spcPts val="0"/>
              </a:spcAft>
              <a:buClrTx/>
              <a:buSzTx/>
              <a:buFontTx/>
              <a:buNone/>
              <a:tabLst/>
              <a:defRPr/>
            </a:pPr>
            <a:r>
              <a:rPr lang="es-AR" sz="2400" b="1" dirty="0">
                <a:solidFill>
                  <a:prstClr val="black"/>
                </a:solidFill>
                <a:latin typeface="Trebuchet MS" panose="020B0603020202020204"/>
              </a:rPr>
              <a:t>CEAMSE</a:t>
            </a:r>
          </a:p>
          <a:p>
            <a:pPr marL="0" marR="0" lvl="0" indent="0" algn="ctr" defTabSz="914400" rtl="0" eaLnBrk="1" fontAlgn="auto" latinLnBrk="0" hangingPunct="1">
              <a:lnSpc>
                <a:spcPct val="150000"/>
              </a:lnSpc>
              <a:spcBef>
                <a:spcPts val="0"/>
              </a:spcBef>
              <a:spcAft>
                <a:spcPts val="0"/>
              </a:spcAft>
              <a:buClrTx/>
              <a:buSzTx/>
              <a:buFontTx/>
              <a:buNone/>
              <a:tabLst/>
              <a:defRPr/>
            </a:pPr>
            <a:r>
              <a:rPr lang="es-AR" sz="2400" b="1" dirty="0">
                <a:solidFill>
                  <a:prstClr val="black"/>
                </a:solidFill>
                <a:latin typeface="Trebuchet MS" panose="020B0603020202020204"/>
              </a:rPr>
              <a:t>New Technologies and Environmental Control Manager</a:t>
            </a:r>
          </a:p>
          <a:p>
            <a:pPr marL="0" marR="0" lvl="0" indent="0" algn="ctr" defTabSz="914400" rtl="0" eaLnBrk="1" fontAlgn="auto" latinLnBrk="0" hangingPunct="1">
              <a:lnSpc>
                <a:spcPct val="150000"/>
              </a:lnSpc>
              <a:spcBef>
                <a:spcPts val="0"/>
              </a:spcBef>
              <a:spcAft>
                <a:spcPts val="0"/>
              </a:spcAft>
              <a:buClrTx/>
              <a:buSzTx/>
              <a:buFontTx/>
              <a:buNone/>
              <a:tabLst/>
              <a:defRPr/>
            </a:pPr>
            <a:r>
              <a:rPr lang="es-AR" sz="2400" b="1" dirty="0">
                <a:solidFill>
                  <a:prstClr val="black"/>
                </a:solidFill>
                <a:latin typeface="Trebuchet MS" panose="020B0603020202020204"/>
              </a:rPr>
              <a:t>mrosso@ceamse.gov.ar</a:t>
            </a:r>
          </a:p>
          <a:p>
            <a:pPr marL="0" marR="0" lvl="0" indent="0" algn="ctr" defTabSz="914400" rtl="0" eaLnBrk="1" fontAlgn="auto" latinLnBrk="0" hangingPunct="1">
              <a:lnSpc>
                <a:spcPct val="150000"/>
              </a:lnSpc>
              <a:spcBef>
                <a:spcPts val="0"/>
              </a:spcBef>
              <a:spcAft>
                <a:spcPts val="0"/>
              </a:spcAft>
              <a:buClrTx/>
              <a:buSzTx/>
              <a:buFontTx/>
              <a:buNone/>
              <a:tabLst/>
              <a:defRPr/>
            </a:pPr>
            <a:r>
              <a:rPr lang="es-AR" sz="2400" b="1" dirty="0">
                <a:solidFill>
                  <a:prstClr val="black"/>
                </a:solidFill>
                <a:latin typeface="Trebuchet MS" panose="020B0603020202020204"/>
              </a:rPr>
              <a:t>m</a:t>
            </a:r>
            <a:r>
              <a:rPr kumimoji="0" lang="es-AR" sz="2400" b="1" i="0" u="none" strike="noStrike" kern="1200" cap="none" spc="0" normalizeH="0" baseline="0" noProof="0" dirty="0">
                <a:ln>
                  <a:noFill/>
                </a:ln>
                <a:solidFill>
                  <a:prstClr val="black"/>
                </a:solidFill>
                <a:effectLst/>
                <a:uLnTx/>
                <a:uFillTx/>
                <a:latin typeface="Trebuchet MS" panose="020B0603020202020204"/>
                <a:ea typeface="+mn-ea"/>
                <a:cs typeface="+mn-cs"/>
              </a:rPr>
              <a:t>arcelo.rosso@gmail.com</a:t>
            </a:r>
            <a:endParaRPr kumimoji="0" lang="es-AR" sz="2400" b="1" i="0" u="none" strike="noStrike" kern="1200" cap="none" spc="0" normalizeH="0" baseline="0" noProof="0" dirty="0">
              <a:ln>
                <a:noFill/>
              </a:ln>
              <a:solidFill>
                <a:srgbClr val="0000FF"/>
              </a:solidFill>
              <a:effectLst/>
              <a:uLnTx/>
              <a:uFillTx/>
              <a:latin typeface="Trebuchet MS" panose="020B0603020202020204"/>
              <a:ea typeface="+mn-ea"/>
              <a:cs typeface="+mn-cs"/>
            </a:endParaRPr>
          </a:p>
        </p:txBody>
      </p:sp>
      <p:pic>
        <p:nvPicPr>
          <p:cNvPr id="4" name="Imagen 3">
            <a:extLst>
              <a:ext uri="{FF2B5EF4-FFF2-40B4-BE49-F238E27FC236}">
                <a16:creationId xmlns:a16="http://schemas.microsoft.com/office/drawing/2014/main" id="{B1A0F185-7A63-7946-9EE6-42F33F122636}"/>
              </a:ext>
            </a:extLst>
          </p:cNvPr>
          <p:cNvPicPr>
            <a:picLocks noChangeAspect="1"/>
          </p:cNvPicPr>
          <p:nvPr/>
        </p:nvPicPr>
        <p:blipFill>
          <a:blip r:embed="rId3"/>
          <a:stretch>
            <a:fillRect/>
          </a:stretch>
        </p:blipFill>
        <p:spPr>
          <a:xfrm>
            <a:off x="4785506" y="5774622"/>
            <a:ext cx="2620983" cy="869336"/>
          </a:xfrm>
          <a:prstGeom prst="rect">
            <a:avLst/>
          </a:prstGeom>
        </p:spPr>
      </p:pic>
    </p:spTree>
    <p:extLst>
      <p:ext uri="{BB962C8B-B14F-4D97-AF65-F5344CB8AC3E}">
        <p14:creationId xmlns:p14="http://schemas.microsoft.com/office/powerpoint/2010/main" val="11173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11CDA-6792-1440-A01B-46CF039723F1}"/>
              </a:ext>
            </a:extLst>
          </p:cNvPr>
          <p:cNvSpPr>
            <a:spLocks noGrp="1"/>
          </p:cNvSpPr>
          <p:nvPr>
            <p:ph type="title"/>
          </p:nvPr>
        </p:nvSpPr>
        <p:spPr>
          <a:xfrm>
            <a:off x="677334" y="209155"/>
            <a:ext cx="8596668" cy="1320800"/>
          </a:xfrm>
        </p:spPr>
        <p:txBody>
          <a:bodyPr>
            <a:normAutofit fontScale="90000"/>
          </a:bodyPr>
          <a:lstStyle/>
          <a:p>
            <a:r>
              <a:rPr lang="es-AR" sz="3200" dirty="0"/>
              <a:t>GENERAL INTEGRATED MUNICIPAL SOLID WASTE MANAGEMENT SITUATION IN ARGENTINA PREVIOUS TO COVID-19</a:t>
            </a:r>
            <a:br>
              <a:rPr lang="es-AR" sz="3200" dirty="0"/>
            </a:br>
            <a:endParaRPr lang="es-AR" sz="3200" dirty="0"/>
          </a:p>
        </p:txBody>
      </p:sp>
      <p:sp>
        <p:nvSpPr>
          <p:cNvPr id="3" name="CuadroTexto 2">
            <a:extLst>
              <a:ext uri="{FF2B5EF4-FFF2-40B4-BE49-F238E27FC236}">
                <a16:creationId xmlns:a16="http://schemas.microsoft.com/office/drawing/2014/main" id="{21ADF32D-D709-464F-B09D-7B6EA26EDA8B}"/>
              </a:ext>
            </a:extLst>
          </p:cNvPr>
          <p:cNvSpPr txBox="1"/>
          <p:nvPr/>
        </p:nvSpPr>
        <p:spPr>
          <a:xfrm>
            <a:off x="850831" y="1420740"/>
            <a:ext cx="10490338" cy="2031325"/>
          </a:xfrm>
          <a:prstGeom prst="rect">
            <a:avLst/>
          </a:prstGeom>
          <a:noFill/>
        </p:spPr>
        <p:txBody>
          <a:bodyPr wrap="square" rtlCol="0">
            <a:spAutoFit/>
          </a:bodyPr>
          <a:lstStyle/>
          <a:p>
            <a:pPr marL="285750" indent="-285750">
              <a:buFont typeface="Arial" panose="020B0604020202020204" pitchFamily="34" charset="0"/>
              <a:buChar char="•"/>
            </a:pPr>
            <a:r>
              <a:rPr lang="es-AR" dirty="0"/>
              <a:t>Current population of about 45,000,000</a:t>
            </a:r>
          </a:p>
          <a:p>
            <a:pPr marL="285750" indent="-285750">
              <a:buFont typeface="Arial" panose="020B0604020202020204" pitchFamily="34" charset="0"/>
              <a:buChar char="•"/>
            </a:pPr>
            <a:r>
              <a:rPr lang="es-AR" dirty="0"/>
              <a:t>Over 90% of population concentrated in urban sectors</a:t>
            </a:r>
          </a:p>
          <a:p>
            <a:pPr marL="285750" indent="-285750">
              <a:buFont typeface="Arial" panose="020B0604020202020204" pitchFamily="34" charset="0"/>
              <a:buChar char="•"/>
            </a:pPr>
            <a:r>
              <a:rPr lang="es-AR" dirty="0"/>
              <a:t>Household Waste collection reaches over 99.8% of the population and it is carried out in different ways according to the city size and its available funds; 54% is privately managed and 46% through direct municipal management; 70% of the collection is performed daily</a:t>
            </a:r>
            <a:endParaRPr lang="es-AR" dirty="0">
              <a:highlight>
                <a:srgbClr val="FFFF00"/>
              </a:highlight>
            </a:endParaRPr>
          </a:p>
          <a:p>
            <a:pPr marL="285750" indent="-285750">
              <a:buFont typeface="Arial" panose="020B0604020202020204" pitchFamily="34" charset="0"/>
              <a:buChar char="•"/>
            </a:pPr>
            <a:r>
              <a:rPr lang="es-AR" dirty="0"/>
              <a:t>Insufficient economic resources</a:t>
            </a:r>
          </a:p>
          <a:p>
            <a:pPr marL="285750" indent="-285750">
              <a:buFont typeface="Arial" panose="020B0604020202020204" pitchFamily="34" charset="0"/>
              <a:buChar char="•"/>
            </a:pPr>
            <a:r>
              <a:rPr lang="es-AR" dirty="0"/>
              <a:t>Lack of unified statistics.</a:t>
            </a:r>
          </a:p>
        </p:txBody>
      </p:sp>
      <p:pic>
        <p:nvPicPr>
          <p:cNvPr id="7" name="Imagen 6">
            <a:extLst>
              <a:ext uri="{FF2B5EF4-FFF2-40B4-BE49-F238E27FC236}">
                <a16:creationId xmlns:a16="http://schemas.microsoft.com/office/drawing/2014/main" id="{EA575EAE-E86C-264E-863D-986EE4024FEB}"/>
              </a:ext>
            </a:extLst>
          </p:cNvPr>
          <p:cNvPicPr>
            <a:picLocks noChangeAspect="1"/>
          </p:cNvPicPr>
          <p:nvPr/>
        </p:nvPicPr>
        <p:blipFill>
          <a:blip r:embed="rId2"/>
          <a:stretch>
            <a:fillRect/>
          </a:stretch>
        </p:blipFill>
        <p:spPr>
          <a:xfrm>
            <a:off x="1331907" y="3718242"/>
            <a:ext cx="4035931" cy="2658741"/>
          </a:xfrm>
          <a:prstGeom prst="rect">
            <a:avLst/>
          </a:prstGeom>
        </p:spPr>
      </p:pic>
      <p:pic>
        <p:nvPicPr>
          <p:cNvPr id="9" name="Imagen 8">
            <a:extLst>
              <a:ext uri="{FF2B5EF4-FFF2-40B4-BE49-F238E27FC236}">
                <a16:creationId xmlns:a16="http://schemas.microsoft.com/office/drawing/2014/main" id="{5067556F-D232-0C40-AB84-CA7BDB565D24}"/>
              </a:ext>
            </a:extLst>
          </p:cNvPr>
          <p:cNvPicPr>
            <a:picLocks noChangeAspect="1"/>
          </p:cNvPicPr>
          <p:nvPr/>
        </p:nvPicPr>
        <p:blipFill>
          <a:blip r:embed="rId3"/>
          <a:stretch>
            <a:fillRect/>
          </a:stretch>
        </p:blipFill>
        <p:spPr>
          <a:xfrm>
            <a:off x="6500165" y="3452065"/>
            <a:ext cx="4552273" cy="2972913"/>
          </a:xfrm>
          <a:prstGeom prst="rect">
            <a:avLst/>
          </a:prstGeom>
        </p:spPr>
      </p:pic>
      <p:pic>
        <p:nvPicPr>
          <p:cNvPr id="8" name="Imagen 7">
            <a:extLst>
              <a:ext uri="{FF2B5EF4-FFF2-40B4-BE49-F238E27FC236}">
                <a16:creationId xmlns:a16="http://schemas.microsoft.com/office/drawing/2014/main" id="{E94018EB-0A7C-F944-A880-9A86F0BB1D98}"/>
              </a:ext>
            </a:extLst>
          </p:cNvPr>
          <p:cNvPicPr>
            <a:picLocks noChangeAspect="1"/>
          </p:cNvPicPr>
          <p:nvPr/>
        </p:nvPicPr>
        <p:blipFill>
          <a:blip r:embed="rId4"/>
          <a:stretch>
            <a:fillRect/>
          </a:stretch>
        </p:blipFill>
        <p:spPr>
          <a:xfrm>
            <a:off x="10112521" y="252303"/>
            <a:ext cx="1793424" cy="594849"/>
          </a:xfrm>
          <a:prstGeom prst="rect">
            <a:avLst/>
          </a:prstGeom>
        </p:spPr>
      </p:pic>
      <p:sp>
        <p:nvSpPr>
          <p:cNvPr id="4" name="CuadroTexto 3">
            <a:extLst>
              <a:ext uri="{FF2B5EF4-FFF2-40B4-BE49-F238E27FC236}">
                <a16:creationId xmlns:a16="http://schemas.microsoft.com/office/drawing/2014/main" id="{21EB62C9-F00D-B74F-A1BC-6D65B459F22D}"/>
              </a:ext>
            </a:extLst>
          </p:cNvPr>
          <p:cNvSpPr txBox="1"/>
          <p:nvPr/>
        </p:nvSpPr>
        <p:spPr>
          <a:xfrm>
            <a:off x="1671295" y="3777922"/>
            <a:ext cx="3357153" cy="276999"/>
          </a:xfrm>
          <a:prstGeom prst="rect">
            <a:avLst/>
          </a:prstGeom>
          <a:solidFill>
            <a:schemeClr val="bg1"/>
          </a:solidFill>
        </p:spPr>
        <p:txBody>
          <a:bodyPr wrap="square" rtlCol="0">
            <a:spAutoFit/>
          </a:bodyPr>
          <a:lstStyle/>
          <a:p>
            <a:pPr algn="ctr"/>
            <a:r>
              <a:rPr lang="es-AR" sz="1200" b="1" dirty="0"/>
              <a:t>FINAL DISPOSAL MODALITY IN ARGENTINA</a:t>
            </a:r>
          </a:p>
        </p:txBody>
      </p:sp>
      <p:sp>
        <p:nvSpPr>
          <p:cNvPr id="5" name="CuadroTexto 4">
            <a:extLst>
              <a:ext uri="{FF2B5EF4-FFF2-40B4-BE49-F238E27FC236}">
                <a16:creationId xmlns:a16="http://schemas.microsoft.com/office/drawing/2014/main" id="{054124BB-8E87-C647-BB66-746C3F2F5C64}"/>
              </a:ext>
            </a:extLst>
          </p:cNvPr>
          <p:cNvSpPr txBox="1"/>
          <p:nvPr/>
        </p:nvSpPr>
        <p:spPr>
          <a:xfrm>
            <a:off x="1460152" y="4068401"/>
            <a:ext cx="820743" cy="461665"/>
          </a:xfrm>
          <a:prstGeom prst="rect">
            <a:avLst/>
          </a:prstGeom>
          <a:solidFill>
            <a:schemeClr val="bg1"/>
          </a:solidFill>
        </p:spPr>
        <p:txBody>
          <a:bodyPr wrap="square" rtlCol="0">
            <a:spAutoFit/>
          </a:bodyPr>
          <a:lstStyle/>
          <a:p>
            <a:pPr algn="ctr"/>
            <a:r>
              <a:rPr lang="es-AR" sz="1200" dirty="0"/>
              <a:t>35% Open </a:t>
            </a:r>
          </a:p>
          <a:p>
            <a:pPr algn="ctr"/>
            <a:r>
              <a:rPr lang="es-AR" sz="1200" dirty="0"/>
              <a:t>dumps</a:t>
            </a:r>
          </a:p>
        </p:txBody>
      </p:sp>
      <p:sp>
        <p:nvSpPr>
          <p:cNvPr id="10" name="CuadroTexto 9">
            <a:extLst>
              <a:ext uri="{FF2B5EF4-FFF2-40B4-BE49-F238E27FC236}">
                <a16:creationId xmlns:a16="http://schemas.microsoft.com/office/drawing/2014/main" id="{20F6D24B-F254-B24F-9DB9-B3976D781806}"/>
              </a:ext>
            </a:extLst>
          </p:cNvPr>
          <p:cNvSpPr txBox="1"/>
          <p:nvPr/>
        </p:nvSpPr>
        <p:spPr>
          <a:xfrm>
            <a:off x="4210050" y="4027148"/>
            <a:ext cx="1110759" cy="430887"/>
          </a:xfrm>
          <a:prstGeom prst="rect">
            <a:avLst/>
          </a:prstGeom>
          <a:solidFill>
            <a:schemeClr val="bg1"/>
          </a:solidFill>
        </p:spPr>
        <p:txBody>
          <a:bodyPr wrap="square" rtlCol="0">
            <a:spAutoFit/>
          </a:bodyPr>
          <a:lstStyle/>
          <a:p>
            <a:pPr algn="ctr"/>
            <a:r>
              <a:rPr lang="es-AR" sz="1100" dirty="0"/>
              <a:t>47% Managed by CEAMSE</a:t>
            </a:r>
          </a:p>
        </p:txBody>
      </p:sp>
      <p:sp>
        <p:nvSpPr>
          <p:cNvPr id="11" name="CuadroTexto 10">
            <a:extLst>
              <a:ext uri="{FF2B5EF4-FFF2-40B4-BE49-F238E27FC236}">
                <a16:creationId xmlns:a16="http://schemas.microsoft.com/office/drawing/2014/main" id="{D49B3B04-F54A-E547-98F9-358575C1C109}"/>
              </a:ext>
            </a:extLst>
          </p:cNvPr>
          <p:cNvSpPr txBox="1"/>
          <p:nvPr/>
        </p:nvSpPr>
        <p:spPr>
          <a:xfrm>
            <a:off x="1870523" y="5896975"/>
            <a:ext cx="820743" cy="461665"/>
          </a:xfrm>
          <a:prstGeom prst="rect">
            <a:avLst/>
          </a:prstGeom>
          <a:solidFill>
            <a:schemeClr val="bg1"/>
          </a:solidFill>
        </p:spPr>
        <p:txBody>
          <a:bodyPr wrap="square" rtlCol="0">
            <a:spAutoFit/>
          </a:bodyPr>
          <a:lstStyle/>
          <a:p>
            <a:pPr algn="ctr"/>
            <a:r>
              <a:rPr lang="es-AR" sz="1200" dirty="0"/>
              <a:t>18% Final disposal</a:t>
            </a:r>
          </a:p>
        </p:txBody>
      </p:sp>
      <p:sp>
        <p:nvSpPr>
          <p:cNvPr id="12" name="CuadroTexto 11">
            <a:extLst>
              <a:ext uri="{FF2B5EF4-FFF2-40B4-BE49-F238E27FC236}">
                <a16:creationId xmlns:a16="http://schemas.microsoft.com/office/drawing/2014/main" id="{65C62909-D682-BF4D-849C-DFDB2E2224FB}"/>
              </a:ext>
            </a:extLst>
          </p:cNvPr>
          <p:cNvSpPr txBox="1"/>
          <p:nvPr/>
        </p:nvSpPr>
        <p:spPr>
          <a:xfrm>
            <a:off x="6851520" y="3718242"/>
            <a:ext cx="1055071" cy="577081"/>
          </a:xfrm>
          <a:prstGeom prst="rect">
            <a:avLst/>
          </a:prstGeom>
          <a:solidFill>
            <a:schemeClr val="bg1"/>
          </a:solidFill>
        </p:spPr>
        <p:txBody>
          <a:bodyPr wrap="square" rtlCol="0">
            <a:spAutoFit/>
          </a:bodyPr>
          <a:lstStyle/>
          <a:p>
            <a:pPr algn="ctr"/>
            <a:r>
              <a:rPr lang="es-AR" sz="1050" dirty="0"/>
              <a:t>General Pueyrredón Municipality 6%</a:t>
            </a:r>
          </a:p>
        </p:txBody>
      </p:sp>
      <p:sp>
        <p:nvSpPr>
          <p:cNvPr id="13" name="CuadroTexto 12">
            <a:extLst>
              <a:ext uri="{FF2B5EF4-FFF2-40B4-BE49-F238E27FC236}">
                <a16:creationId xmlns:a16="http://schemas.microsoft.com/office/drawing/2014/main" id="{18BC6C8C-9127-1845-BFA6-6153C4FA3C4F}"/>
              </a:ext>
            </a:extLst>
          </p:cNvPr>
          <p:cNvSpPr txBox="1"/>
          <p:nvPr/>
        </p:nvSpPr>
        <p:spPr>
          <a:xfrm>
            <a:off x="10138784" y="4124511"/>
            <a:ext cx="870449" cy="430887"/>
          </a:xfrm>
          <a:prstGeom prst="rect">
            <a:avLst/>
          </a:prstGeom>
          <a:solidFill>
            <a:schemeClr val="bg1"/>
          </a:solidFill>
        </p:spPr>
        <p:txBody>
          <a:bodyPr wrap="square" rtlCol="0">
            <a:spAutoFit/>
          </a:bodyPr>
          <a:lstStyle/>
          <a:p>
            <a:pPr algn="ctr"/>
            <a:r>
              <a:rPr lang="es-AR" sz="1100" dirty="0"/>
              <a:t>Total CABA 31%</a:t>
            </a:r>
          </a:p>
        </p:txBody>
      </p:sp>
      <p:sp>
        <p:nvSpPr>
          <p:cNvPr id="14" name="CuadroTexto 13">
            <a:extLst>
              <a:ext uri="{FF2B5EF4-FFF2-40B4-BE49-F238E27FC236}">
                <a16:creationId xmlns:a16="http://schemas.microsoft.com/office/drawing/2014/main" id="{5C3CE152-860B-7B48-A0E7-455B9D34ADED}"/>
              </a:ext>
            </a:extLst>
          </p:cNvPr>
          <p:cNvSpPr txBox="1"/>
          <p:nvPr/>
        </p:nvSpPr>
        <p:spPr>
          <a:xfrm>
            <a:off x="6531785" y="5822985"/>
            <a:ext cx="1279940" cy="553998"/>
          </a:xfrm>
          <a:prstGeom prst="rect">
            <a:avLst/>
          </a:prstGeom>
          <a:solidFill>
            <a:schemeClr val="bg1"/>
          </a:solidFill>
        </p:spPr>
        <p:txBody>
          <a:bodyPr wrap="square" rtlCol="0">
            <a:spAutoFit/>
          </a:bodyPr>
          <a:lstStyle/>
          <a:p>
            <a:pPr algn="ctr"/>
            <a:r>
              <a:rPr lang="es-AR" sz="1000" dirty="0"/>
              <a:t>49 Municipalities of the Province of Buenos Aires 63%</a:t>
            </a:r>
          </a:p>
        </p:txBody>
      </p:sp>
      <p:sp>
        <p:nvSpPr>
          <p:cNvPr id="15" name="CuadroTexto 14">
            <a:extLst>
              <a:ext uri="{FF2B5EF4-FFF2-40B4-BE49-F238E27FC236}">
                <a16:creationId xmlns:a16="http://schemas.microsoft.com/office/drawing/2014/main" id="{F118CBD6-4D0E-F54E-807A-289F9DFA11BD}"/>
              </a:ext>
            </a:extLst>
          </p:cNvPr>
          <p:cNvSpPr txBox="1"/>
          <p:nvPr/>
        </p:nvSpPr>
        <p:spPr>
          <a:xfrm>
            <a:off x="7344712" y="3531747"/>
            <a:ext cx="3175993" cy="276999"/>
          </a:xfrm>
          <a:prstGeom prst="rect">
            <a:avLst/>
          </a:prstGeom>
          <a:solidFill>
            <a:schemeClr val="bg1"/>
          </a:solidFill>
        </p:spPr>
        <p:txBody>
          <a:bodyPr wrap="square" rtlCol="0">
            <a:spAutoFit/>
          </a:bodyPr>
          <a:lstStyle/>
          <a:p>
            <a:pPr algn="ctr"/>
            <a:r>
              <a:rPr lang="es-AR" sz="1200" b="1" dirty="0"/>
              <a:t>TONS OF RSU MANAGED BY CEAMSE 2020</a:t>
            </a:r>
          </a:p>
        </p:txBody>
      </p:sp>
    </p:spTree>
    <p:extLst>
      <p:ext uri="{BB962C8B-B14F-4D97-AF65-F5344CB8AC3E}">
        <p14:creationId xmlns:p14="http://schemas.microsoft.com/office/powerpoint/2010/main" val="155452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E2DEB80-E1D4-D44F-BF30-4E66DE16B7DD}"/>
              </a:ext>
            </a:extLst>
          </p:cNvPr>
          <p:cNvSpPr txBox="1">
            <a:spLocks/>
          </p:cNvSpPr>
          <p:nvPr/>
        </p:nvSpPr>
        <p:spPr>
          <a:xfrm>
            <a:off x="677334" y="339780"/>
            <a:ext cx="9096058"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800" dirty="0">
                <a:solidFill>
                  <a:schemeClr val="tx1"/>
                </a:solidFill>
              </a:rPr>
              <a:t>GENERAL INTEGRATED MUNICIPAL SOLID WASTE MANAGEMENT SITUATION IN ARGENTINA DURING COVID-19</a:t>
            </a:r>
            <a:br>
              <a:rPr lang="es-AR" sz="2800" dirty="0">
                <a:solidFill>
                  <a:schemeClr val="tx1"/>
                </a:solidFill>
              </a:rPr>
            </a:br>
            <a:endParaRPr lang="es-AR" sz="2800" dirty="0">
              <a:solidFill>
                <a:schemeClr val="tx1"/>
              </a:solidFill>
            </a:endParaRPr>
          </a:p>
        </p:txBody>
      </p:sp>
      <p:sp>
        <p:nvSpPr>
          <p:cNvPr id="4" name="CuadroTexto 3">
            <a:extLst>
              <a:ext uri="{FF2B5EF4-FFF2-40B4-BE49-F238E27FC236}">
                <a16:creationId xmlns:a16="http://schemas.microsoft.com/office/drawing/2014/main" id="{0E934541-66A7-9143-BD61-731B4EDF90F9}"/>
              </a:ext>
            </a:extLst>
          </p:cNvPr>
          <p:cNvSpPr txBox="1"/>
          <p:nvPr/>
        </p:nvSpPr>
        <p:spPr>
          <a:xfrm>
            <a:off x="781987" y="1660580"/>
            <a:ext cx="10628026" cy="3693319"/>
          </a:xfrm>
          <a:prstGeom prst="rect">
            <a:avLst/>
          </a:prstGeom>
          <a:noFill/>
        </p:spPr>
        <p:txBody>
          <a:bodyPr wrap="square" rtlCol="0">
            <a:spAutoFit/>
          </a:bodyPr>
          <a:lstStyle/>
          <a:p>
            <a:pPr algn="just"/>
            <a:r>
              <a:rPr lang="es-AR" dirty="0"/>
              <a:t>The urban solid waste management was considered an </a:t>
            </a:r>
            <a:r>
              <a:rPr lang="es-AR" b="1" dirty="0"/>
              <a:t>essential activity </a:t>
            </a:r>
            <a:r>
              <a:rPr lang="es-AR" dirty="0"/>
              <a:t>and the service was rendered on an almost normal basis during the lockdown period in the Metropolitan Area of Buenos Aires (234 days)</a:t>
            </a:r>
          </a:p>
          <a:p>
            <a:pPr algn="just"/>
            <a:endParaRPr lang="es-AR" dirty="0"/>
          </a:p>
          <a:p>
            <a:pPr marL="285750" indent="-285750" algn="just">
              <a:buFont typeface="Arial" panose="020B0604020202020204" pitchFamily="34" charset="0"/>
              <a:buChar char="•"/>
            </a:pPr>
            <a:r>
              <a:rPr lang="es-AR" dirty="0"/>
              <a:t>Safety measures for the staff where adopted, such as personal protection elements, alcohol in vehicles and working places, cabin cleansing, use of mouth protection, sanitization cabins, social distancing, mats for the cleaning of shoes when entering buildings, scheduled desinfection, etc. </a:t>
            </a:r>
          </a:p>
          <a:p>
            <a:pPr marL="285750" indent="-285750" algn="just">
              <a:buFont typeface="Arial" panose="020B0604020202020204" pitchFamily="34" charset="0"/>
              <a:buChar char="•"/>
            </a:pPr>
            <a:r>
              <a:rPr lang="es-AR" dirty="0"/>
              <a:t>Collection, Transport, Transference, Treatment, and Final Disposal are being performed on a normal basis. </a:t>
            </a:r>
          </a:p>
          <a:p>
            <a:pPr marL="285750" indent="-285750" algn="just">
              <a:buFont typeface="Arial" panose="020B0604020202020204" pitchFamily="34" charset="0"/>
              <a:buChar char="•"/>
            </a:pPr>
            <a:r>
              <a:rPr lang="es-AR" dirty="0"/>
              <a:t>Some of the routes of container collection have been optimized based on their capacity, which allowed for new routes of sanitization or cleansing to be developed.</a:t>
            </a:r>
          </a:p>
          <a:p>
            <a:pPr marL="285750" indent="-285750" algn="just">
              <a:buFont typeface="Arial" panose="020B0604020202020204" pitchFamily="34" charset="0"/>
              <a:buChar char="•"/>
            </a:pPr>
            <a:r>
              <a:rPr lang="es-AR" dirty="0"/>
              <a:t>The staff was reduced by 15% since due to the age and pre-existing conditions, such as diabetes, obesity, etc. </a:t>
            </a:r>
          </a:p>
          <a:p>
            <a:pPr marL="285750" indent="-285750" algn="just">
              <a:buFont typeface="Arial" panose="020B0604020202020204" pitchFamily="34" charset="0"/>
              <a:buChar char="•"/>
            </a:pPr>
            <a:r>
              <a:rPr lang="es-AR" dirty="0"/>
              <a:t>The members of the staff working with collection trucks leave at different hours in order to avoid close contact.</a:t>
            </a:r>
          </a:p>
          <a:p>
            <a:pPr marL="285750" indent="-285750" algn="just">
              <a:buFont typeface="Arial" panose="020B0604020202020204" pitchFamily="34" charset="0"/>
              <a:buChar char="•"/>
            </a:pPr>
            <a:endParaRPr lang="es-AR" dirty="0"/>
          </a:p>
        </p:txBody>
      </p:sp>
      <p:pic>
        <p:nvPicPr>
          <p:cNvPr id="6" name="Imagen 5">
            <a:extLst>
              <a:ext uri="{FF2B5EF4-FFF2-40B4-BE49-F238E27FC236}">
                <a16:creationId xmlns:a16="http://schemas.microsoft.com/office/drawing/2014/main" id="{236FDF4E-9F65-EF4D-B0EE-DA8DA66EF929}"/>
              </a:ext>
            </a:extLst>
          </p:cNvPr>
          <p:cNvPicPr>
            <a:picLocks noChangeAspect="1"/>
          </p:cNvPicPr>
          <p:nvPr/>
        </p:nvPicPr>
        <p:blipFill>
          <a:blip r:embed="rId2"/>
          <a:stretch>
            <a:fillRect/>
          </a:stretch>
        </p:blipFill>
        <p:spPr>
          <a:xfrm>
            <a:off x="10112521" y="252303"/>
            <a:ext cx="1793424" cy="594849"/>
          </a:xfrm>
          <a:prstGeom prst="rect">
            <a:avLst/>
          </a:prstGeom>
        </p:spPr>
      </p:pic>
    </p:spTree>
    <p:extLst>
      <p:ext uri="{BB962C8B-B14F-4D97-AF65-F5344CB8AC3E}">
        <p14:creationId xmlns:p14="http://schemas.microsoft.com/office/powerpoint/2010/main" val="1970742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4BED3DE-9094-DA48-A02C-3F272A69D877}"/>
              </a:ext>
            </a:extLst>
          </p:cNvPr>
          <p:cNvSpPr txBox="1"/>
          <p:nvPr/>
        </p:nvSpPr>
        <p:spPr>
          <a:xfrm>
            <a:off x="8680862" y="1116281"/>
            <a:ext cx="2451789" cy="831272"/>
          </a:xfrm>
          <a:prstGeom prst="rect">
            <a:avLst/>
          </a:prstGeom>
          <a:noFill/>
        </p:spPr>
        <p:txBody>
          <a:bodyPr wrap="square" rtlCol="0">
            <a:spAutoFit/>
          </a:bodyPr>
          <a:lstStyle/>
          <a:p>
            <a:endParaRPr lang="es-AR" dirty="0"/>
          </a:p>
        </p:txBody>
      </p:sp>
      <p:pic>
        <p:nvPicPr>
          <p:cNvPr id="4" name="Imagen 3">
            <a:extLst>
              <a:ext uri="{FF2B5EF4-FFF2-40B4-BE49-F238E27FC236}">
                <a16:creationId xmlns:a16="http://schemas.microsoft.com/office/drawing/2014/main" id="{17452FAF-A040-2E4B-9DE6-9D85729A264E}"/>
              </a:ext>
            </a:extLst>
          </p:cNvPr>
          <p:cNvPicPr>
            <a:picLocks noChangeAspect="1"/>
          </p:cNvPicPr>
          <p:nvPr/>
        </p:nvPicPr>
        <p:blipFill rotWithShape="1">
          <a:blip r:embed="rId2"/>
          <a:srcRect l="23309" t="25700" r="11111" b="10531"/>
          <a:stretch/>
        </p:blipFill>
        <p:spPr>
          <a:xfrm>
            <a:off x="676686" y="251771"/>
            <a:ext cx="10455965" cy="6354457"/>
          </a:xfrm>
          <a:prstGeom prst="rect">
            <a:avLst/>
          </a:prstGeom>
        </p:spPr>
      </p:pic>
    </p:spTree>
    <p:extLst>
      <p:ext uri="{BB962C8B-B14F-4D97-AF65-F5344CB8AC3E}">
        <p14:creationId xmlns:p14="http://schemas.microsoft.com/office/powerpoint/2010/main" val="1380302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11CDA-6792-1440-A01B-46CF039723F1}"/>
              </a:ext>
            </a:extLst>
          </p:cNvPr>
          <p:cNvSpPr>
            <a:spLocks noGrp="1"/>
          </p:cNvSpPr>
          <p:nvPr>
            <p:ph type="title"/>
          </p:nvPr>
        </p:nvSpPr>
        <p:spPr>
          <a:xfrm>
            <a:off x="677334" y="232904"/>
            <a:ext cx="8596668" cy="1320800"/>
          </a:xfrm>
        </p:spPr>
        <p:txBody>
          <a:bodyPr>
            <a:normAutofit fontScale="90000"/>
          </a:bodyPr>
          <a:lstStyle/>
          <a:p>
            <a:r>
              <a:rPr lang="es-AR" sz="3200" dirty="0"/>
              <a:t>GENERAL SITUATION OF HEALTH CARE WASTE IN ARGENTINA</a:t>
            </a:r>
            <a:br>
              <a:rPr lang="es-AR" sz="3200" dirty="0"/>
            </a:br>
            <a:endParaRPr lang="es-AR" sz="3200" dirty="0"/>
          </a:p>
        </p:txBody>
      </p:sp>
      <p:sp>
        <p:nvSpPr>
          <p:cNvPr id="3" name="CuadroTexto 2">
            <a:extLst>
              <a:ext uri="{FF2B5EF4-FFF2-40B4-BE49-F238E27FC236}">
                <a16:creationId xmlns:a16="http://schemas.microsoft.com/office/drawing/2014/main" id="{21ADF32D-D709-464F-B09D-7B6EA26EDA8B}"/>
              </a:ext>
            </a:extLst>
          </p:cNvPr>
          <p:cNvSpPr txBox="1"/>
          <p:nvPr/>
        </p:nvSpPr>
        <p:spPr>
          <a:xfrm>
            <a:off x="850831" y="1533845"/>
            <a:ext cx="10490338" cy="4801314"/>
          </a:xfrm>
          <a:prstGeom prst="rect">
            <a:avLst/>
          </a:prstGeom>
          <a:noFill/>
        </p:spPr>
        <p:txBody>
          <a:bodyPr wrap="square" rtlCol="0">
            <a:spAutoFit/>
          </a:bodyPr>
          <a:lstStyle/>
          <a:p>
            <a:pPr marL="285750" indent="-285750">
              <a:buFont typeface="Arial" panose="020B0604020202020204" pitchFamily="34" charset="0"/>
              <a:buChar char="•"/>
            </a:pPr>
            <a:r>
              <a:rPr lang="es-AR" dirty="0"/>
              <a:t>There are 26 facilities for the Health Care Waste treatment in the country, out of which those with a greater capacity are in the Province of Buenos Aires. </a:t>
            </a:r>
          </a:p>
          <a:p>
            <a:endParaRPr lang="es-AR" dirty="0"/>
          </a:p>
          <a:p>
            <a:pPr marL="285750" indent="-285750">
              <a:buFont typeface="Arial" panose="020B0604020202020204" pitchFamily="34" charset="0"/>
              <a:buChar char="•"/>
            </a:pPr>
            <a:r>
              <a:rPr lang="es-AR" dirty="0"/>
              <a:t>When starting with the lockdown, the authorities feared the system to be under stress</a:t>
            </a:r>
          </a:p>
          <a:p>
            <a:endParaRPr lang="es-AR" dirty="0"/>
          </a:p>
          <a:p>
            <a:pPr marL="285750" indent="-285750">
              <a:buFont typeface="Arial" panose="020B0604020202020204" pitchFamily="34" charset="0"/>
              <a:buChar char="•"/>
            </a:pPr>
            <a:r>
              <a:rPr lang="es-AR" dirty="0"/>
              <a:t>Taking the Province of Buenos Aires as a leading case, it can be deducted that health care waste generation is between 2 and 3 kg/bed/day.</a:t>
            </a:r>
          </a:p>
          <a:p>
            <a:endParaRPr lang="es-AR" dirty="0"/>
          </a:p>
          <a:p>
            <a:pPr marL="285750" indent="-285750">
              <a:buFont typeface="Arial" panose="020B0604020202020204" pitchFamily="34" charset="0"/>
              <a:buChar char="•"/>
            </a:pPr>
            <a:r>
              <a:rPr lang="es-AR" dirty="0"/>
              <a:t>During the first days of the pandemic, health care waste was reduced in approximately 20% due to a lower quantity of patients per outpatient unit and a lower specific weight (higher quantity of material of disposable protection).</a:t>
            </a:r>
          </a:p>
          <a:p>
            <a:endParaRPr lang="es-AR" dirty="0"/>
          </a:p>
          <a:p>
            <a:pPr marL="285750" indent="-285750">
              <a:buFont typeface="Arial" panose="020B0604020202020204" pitchFamily="34" charset="0"/>
              <a:buChar char="•"/>
            </a:pPr>
            <a:r>
              <a:rPr lang="es-AR" dirty="0"/>
              <a:t>Difficulties in logistics in order to perform collection (more volume and less weight), and a reduced number of staff due to emergency schedules.</a:t>
            </a:r>
          </a:p>
          <a:p>
            <a:endParaRPr lang="es-AR" dirty="0"/>
          </a:p>
          <a:p>
            <a:pPr marL="285750" indent="-285750">
              <a:buFont typeface="Arial" panose="020B0604020202020204" pitchFamily="34" charset="0"/>
              <a:buChar char="•"/>
            </a:pPr>
            <a:r>
              <a:rPr lang="es-AR" dirty="0"/>
              <a:t>As from August and September there was an increase of about 30% in quantity above the normal levels due to a higher beds occupancy;  medical practice and standard internmet were resumed.</a:t>
            </a:r>
          </a:p>
        </p:txBody>
      </p:sp>
      <p:pic>
        <p:nvPicPr>
          <p:cNvPr id="5" name="Imagen 4">
            <a:extLst>
              <a:ext uri="{FF2B5EF4-FFF2-40B4-BE49-F238E27FC236}">
                <a16:creationId xmlns:a16="http://schemas.microsoft.com/office/drawing/2014/main" id="{E8D73929-BA57-2D45-A066-6B19BB1314B0}"/>
              </a:ext>
            </a:extLst>
          </p:cNvPr>
          <p:cNvPicPr>
            <a:picLocks noChangeAspect="1"/>
          </p:cNvPicPr>
          <p:nvPr/>
        </p:nvPicPr>
        <p:blipFill>
          <a:blip r:embed="rId2"/>
          <a:stretch>
            <a:fillRect/>
          </a:stretch>
        </p:blipFill>
        <p:spPr>
          <a:xfrm>
            <a:off x="10112521" y="252303"/>
            <a:ext cx="1793424" cy="594849"/>
          </a:xfrm>
          <a:prstGeom prst="rect">
            <a:avLst/>
          </a:prstGeom>
        </p:spPr>
      </p:pic>
    </p:spTree>
    <p:extLst>
      <p:ext uri="{BB962C8B-B14F-4D97-AF65-F5344CB8AC3E}">
        <p14:creationId xmlns:p14="http://schemas.microsoft.com/office/powerpoint/2010/main" val="308236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32B02E0-F706-D644-8183-692A95112E22}"/>
              </a:ext>
            </a:extLst>
          </p:cNvPr>
          <p:cNvSpPr txBox="1"/>
          <p:nvPr/>
        </p:nvSpPr>
        <p:spPr>
          <a:xfrm>
            <a:off x="578544" y="5733708"/>
            <a:ext cx="4206601" cy="230832"/>
          </a:xfrm>
          <a:prstGeom prst="rect">
            <a:avLst/>
          </a:prstGeom>
          <a:noFill/>
        </p:spPr>
        <p:txBody>
          <a:bodyPr wrap="none" rtlCol="0">
            <a:spAutoFit/>
          </a:bodyPr>
          <a:lstStyle/>
          <a:p>
            <a:r>
              <a:rPr lang="es-AR" sz="900" dirty="0"/>
              <a:t>Fuente: Camara Argentina de Industrias de Tratamiento para la Protección Ambiental </a:t>
            </a:r>
          </a:p>
        </p:txBody>
      </p:sp>
      <p:sp>
        <p:nvSpPr>
          <p:cNvPr id="9" name="Título 1">
            <a:extLst>
              <a:ext uri="{FF2B5EF4-FFF2-40B4-BE49-F238E27FC236}">
                <a16:creationId xmlns:a16="http://schemas.microsoft.com/office/drawing/2014/main" id="{1845BBDB-E63C-0B42-A389-4D69EB84C4F2}"/>
              </a:ext>
            </a:extLst>
          </p:cNvPr>
          <p:cNvSpPr txBox="1">
            <a:spLocks/>
          </p:cNvSpPr>
          <p:nvPr/>
        </p:nvSpPr>
        <p:spPr>
          <a:xfrm>
            <a:off x="677334" y="256654"/>
            <a:ext cx="8596668"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3200" dirty="0">
                <a:solidFill>
                  <a:schemeClr val="tx1"/>
                </a:solidFill>
              </a:rPr>
              <a:t>GENERAL SITUATION OF HEALTH CARE WASTE IN CABA - ARGENTINA</a:t>
            </a:r>
          </a:p>
        </p:txBody>
      </p:sp>
      <p:pic>
        <p:nvPicPr>
          <p:cNvPr id="10" name="Imagen 9">
            <a:extLst>
              <a:ext uri="{FF2B5EF4-FFF2-40B4-BE49-F238E27FC236}">
                <a16:creationId xmlns:a16="http://schemas.microsoft.com/office/drawing/2014/main" id="{4671AA62-9655-FA40-978F-B71D8E581E8A}"/>
              </a:ext>
            </a:extLst>
          </p:cNvPr>
          <p:cNvPicPr>
            <a:picLocks noChangeAspect="1"/>
          </p:cNvPicPr>
          <p:nvPr/>
        </p:nvPicPr>
        <p:blipFill>
          <a:blip r:embed="rId2"/>
          <a:stretch>
            <a:fillRect/>
          </a:stretch>
        </p:blipFill>
        <p:spPr>
          <a:xfrm>
            <a:off x="10112521" y="252303"/>
            <a:ext cx="1793424" cy="594849"/>
          </a:xfrm>
          <a:prstGeom prst="rect">
            <a:avLst/>
          </a:prstGeom>
        </p:spPr>
      </p:pic>
      <p:pic>
        <p:nvPicPr>
          <p:cNvPr id="4" name="Imagen 3">
            <a:extLst>
              <a:ext uri="{FF2B5EF4-FFF2-40B4-BE49-F238E27FC236}">
                <a16:creationId xmlns:a16="http://schemas.microsoft.com/office/drawing/2014/main" id="{1DDB26B3-6642-9543-A24F-F4438FF30265}"/>
              </a:ext>
            </a:extLst>
          </p:cNvPr>
          <p:cNvPicPr>
            <a:picLocks noChangeAspect="1"/>
          </p:cNvPicPr>
          <p:nvPr/>
        </p:nvPicPr>
        <p:blipFill rotWithShape="1">
          <a:blip r:embed="rId3"/>
          <a:srcRect l="12842" t="28398" r="15188" b="22252"/>
          <a:stretch/>
        </p:blipFill>
        <p:spPr>
          <a:xfrm>
            <a:off x="4785145" y="3674926"/>
            <a:ext cx="6828311" cy="2926420"/>
          </a:xfrm>
          <a:prstGeom prst="rect">
            <a:avLst/>
          </a:prstGeom>
        </p:spPr>
      </p:pic>
      <p:pic>
        <p:nvPicPr>
          <p:cNvPr id="12" name="Imagen 11">
            <a:extLst>
              <a:ext uri="{FF2B5EF4-FFF2-40B4-BE49-F238E27FC236}">
                <a16:creationId xmlns:a16="http://schemas.microsoft.com/office/drawing/2014/main" id="{9DF7DE9B-A048-0749-BE65-076072CA85FE}"/>
              </a:ext>
            </a:extLst>
          </p:cNvPr>
          <p:cNvPicPr>
            <a:picLocks noChangeAspect="1"/>
          </p:cNvPicPr>
          <p:nvPr/>
        </p:nvPicPr>
        <p:blipFill rotWithShape="1">
          <a:blip r:embed="rId4"/>
          <a:srcRect l="9596" t="18875" r="20274" b="50345"/>
          <a:stretch/>
        </p:blipFill>
        <p:spPr>
          <a:xfrm>
            <a:off x="677334" y="1341714"/>
            <a:ext cx="7695211" cy="2110938"/>
          </a:xfrm>
          <a:prstGeom prst="rect">
            <a:avLst/>
          </a:prstGeom>
        </p:spPr>
      </p:pic>
      <p:pic>
        <p:nvPicPr>
          <p:cNvPr id="14" name="Imagen 13">
            <a:extLst>
              <a:ext uri="{FF2B5EF4-FFF2-40B4-BE49-F238E27FC236}">
                <a16:creationId xmlns:a16="http://schemas.microsoft.com/office/drawing/2014/main" id="{BA340D8E-1C01-DD41-A106-CDC07C12E4F3}"/>
              </a:ext>
            </a:extLst>
          </p:cNvPr>
          <p:cNvPicPr>
            <a:picLocks noChangeAspect="1"/>
          </p:cNvPicPr>
          <p:nvPr/>
        </p:nvPicPr>
        <p:blipFill rotWithShape="1">
          <a:blip r:embed="rId5"/>
          <a:srcRect l="8622" t="29956" r="57287" b="31948"/>
          <a:stretch/>
        </p:blipFill>
        <p:spPr>
          <a:xfrm>
            <a:off x="677334" y="3617091"/>
            <a:ext cx="2636322" cy="1841242"/>
          </a:xfrm>
          <a:prstGeom prst="rect">
            <a:avLst/>
          </a:prstGeom>
        </p:spPr>
      </p:pic>
      <p:pic>
        <p:nvPicPr>
          <p:cNvPr id="16" name="Imagen 15">
            <a:extLst>
              <a:ext uri="{FF2B5EF4-FFF2-40B4-BE49-F238E27FC236}">
                <a16:creationId xmlns:a16="http://schemas.microsoft.com/office/drawing/2014/main" id="{BF2DDBBD-8538-224C-862D-C988013153A2}"/>
              </a:ext>
            </a:extLst>
          </p:cNvPr>
          <p:cNvPicPr>
            <a:picLocks noChangeAspect="1"/>
          </p:cNvPicPr>
          <p:nvPr/>
        </p:nvPicPr>
        <p:blipFill rotWithShape="1">
          <a:blip r:embed="rId6"/>
          <a:srcRect l="9163" t="47256" r="57395" b="17750"/>
          <a:stretch/>
        </p:blipFill>
        <p:spPr>
          <a:xfrm>
            <a:off x="8372545" y="1341715"/>
            <a:ext cx="3240911" cy="2119586"/>
          </a:xfrm>
          <a:prstGeom prst="rect">
            <a:avLst/>
          </a:prstGeom>
        </p:spPr>
      </p:pic>
    </p:spTree>
    <p:extLst>
      <p:ext uri="{BB962C8B-B14F-4D97-AF65-F5344CB8AC3E}">
        <p14:creationId xmlns:p14="http://schemas.microsoft.com/office/powerpoint/2010/main" val="261892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21829" y="1734055"/>
            <a:ext cx="10148341" cy="4507388"/>
          </a:xfrm>
          <a:prstGeom prst="rect">
            <a:avLst/>
          </a:prstGeom>
          <a:noFill/>
        </p:spPr>
        <p:txBody>
          <a:bodyPr wrap="square" rtlCol="0">
            <a:spAutoFit/>
          </a:bodyPr>
          <a:lstStyle/>
          <a:p>
            <a:pPr algn="just"/>
            <a:r>
              <a:rPr lang="es-AR" sz="2000" dirty="0"/>
              <a:t>Sorting facilities operated by NGO’s as well as the activity of the informal collection workers came to a halt at the beginning of the compulsory lockdown. </a:t>
            </a:r>
          </a:p>
          <a:p>
            <a:pPr algn="just"/>
            <a:endParaRPr lang="es-AR" sz="2000" dirty="0"/>
          </a:p>
          <a:p>
            <a:pPr algn="just"/>
            <a:r>
              <a:rPr lang="es-AR" sz="2000" dirty="0"/>
              <a:t>Afterwards, in the Province of Buenos Aires (May) for instance, under Res. 213/2020: “Approve the reccomendations and measures of prevention aimed to protect the health of workers of waste recovery and recycling area according to protocol (Waste treatment – Material sorting – Workers protection – Protection elements – Recomendations for Treatment Facilities). Coronavirus COVID-19-Pandemic (OPDS)”.</a:t>
            </a:r>
          </a:p>
          <a:p>
            <a:pPr algn="just"/>
            <a:endParaRPr lang="es-AR" sz="2000" dirty="0"/>
          </a:p>
          <a:p>
            <a:pPr algn="just"/>
            <a:r>
              <a:rPr lang="es-AR" sz="2000" dirty="0"/>
              <a:t>In May the activity was of approximately 15%; nowadays it is of about 45% and it is being adjusted according to the epidemiologic situation.</a:t>
            </a:r>
          </a:p>
          <a:p>
            <a:endParaRPr lang="es-AR" sz="2000" dirty="0"/>
          </a:p>
          <a:p>
            <a:endParaRPr lang="es-AR" sz="2000" dirty="0"/>
          </a:p>
          <a:p>
            <a:pPr algn="ctr">
              <a:lnSpc>
                <a:spcPct val="150000"/>
              </a:lnSpc>
            </a:pPr>
            <a:endParaRPr lang="es-AR" sz="2000" b="1" dirty="0"/>
          </a:p>
        </p:txBody>
      </p:sp>
      <p:sp>
        <p:nvSpPr>
          <p:cNvPr id="3" name="Título 1">
            <a:extLst>
              <a:ext uri="{FF2B5EF4-FFF2-40B4-BE49-F238E27FC236}">
                <a16:creationId xmlns:a16="http://schemas.microsoft.com/office/drawing/2014/main" id="{2422F458-0989-A744-AD47-560362A11993}"/>
              </a:ext>
            </a:extLst>
          </p:cNvPr>
          <p:cNvSpPr txBox="1">
            <a:spLocks/>
          </p:cNvSpPr>
          <p:nvPr/>
        </p:nvSpPr>
        <p:spPr>
          <a:xfrm>
            <a:off x="356701" y="252303"/>
            <a:ext cx="9755820"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3200" dirty="0">
                <a:solidFill>
                  <a:schemeClr val="tx1"/>
                </a:solidFill>
              </a:rPr>
              <a:t>SITUATION OF SORTING AND RECYCLING OF URBAN SOLID WASTE IN ARGENTINA DURING COVID-19</a:t>
            </a:r>
          </a:p>
        </p:txBody>
      </p:sp>
      <p:pic>
        <p:nvPicPr>
          <p:cNvPr id="5" name="Imagen 4">
            <a:extLst>
              <a:ext uri="{FF2B5EF4-FFF2-40B4-BE49-F238E27FC236}">
                <a16:creationId xmlns:a16="http://schemas.microsoft.com/office/drawing/2014/main" id="{307D5522-AFF7-B64E-8A7C-C23D4A20AE01}"/>
              </a:ext>
            </a:extLst>
          </p:cNvPr>
          <p:cNvPicPr>
            <a:picLocks noChangeAspect="1"/>
          </p:cNvPicPr>
          <p:nvPr/>
        </p:nvPicPr>
        <p:blipFill>
          <a:blip r:embed="rId3"/>
          <a:stretch>
            <a:fillRect/>
          </a:stretch>
        </p:blipFill>
        <p:spPr>
          <a:xfrm>
            <a:off x="10112521" y="252303"/>
            <a:ext cx="1793424" cy="594849"/>
          </a:xfrm>
          <a:prstGeom prst="rect">
            <a:avLst/>
          </a:prstGeom>
        </p:spPr>
      </p:pic>
    </p:spTree>
    <p:extLst>
      <p:ext uri="{BB962C8B-B14F-4D97-AF65-F5344CB8AC3E}">
        <p14:creationId xmlns:p14="http://schemas.microsoft.com/office/powerpoint/2010/main" val="350751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5260845-AF94-F74A-90E9-5E46937E87C3}"/>
              </a:ext>
            </a:extLst>
          </p:cNvPr>
          <p:cNvSpPr/>
          <p:nvPr/>
        </p:nvSpPr>
        <p:spPr>
          <a:xfrm>
            <a:off x="678730" y="1690062"/>
            <a:ext cx="10834540" cy="3477875"/>
          </a:xfrm>
          <a:prstGeom prst="rect">
            <a:avLst/>
          </a:prstGeom>
        </p:spPr>
        <p:txBody>
          <a:bodyPr wrap="square">
            <a:spAutoFit/>
          </a:bodyPr>
          <a:lstStyle/>
          <a:p>
            <a:pPr algn="just"/>
            <a:r>
              <a:rPr lang="es-AR" sz="2000" dirty="0"/>
              <a:t>Before the lockdown in the Capital City of Buenos Aires (CABA), in the 16 (sixteen) Green Centers operated by official NGO´s within the IMSWM, about 5,000 tons/month of dry materials coming from recycling collection were processed. </a:t>
            </a:r>
          </a:p>
          <a:p>
            <a:pPr algn="just"/>
            <a:endParaRPr lang="es-AR" sz="2000" dirty="0"/>
          </a:p>
          <a:p>
            <a:pPr algn="just"/>
            <a:r>
              <a:rPr lang="es-AR" sz="2000" dirty="0"/>
              <a:t>As from March 19th, the activity was interrupted and the processed quantity was reduced by a half. </a:t>
            </a:r>
          </a:p>
          <a:p>
            <a:pPr algn="just"/>
            <a:endParaRPr lang="es-AR" sz="2000" dirty="0"/>
          </a:p>
          <a:p>
            <a:pPr algn="just"/>
            <a:r>
              <a:rPr lang="es-AR" sz="2000" dirty="0"/>
              <a:t>In April and May there was no activity. As from that moment, some centres started receiving materials and currently they are operating 2 or 3 times a week, fulfilling strict protocols and with reduced schedules. </a:t>
            </a:r>
          </a:p>
          <a:p>
            <a:pPr algn="just"/>
            <a:endParaRPr lang="es-AR" sz="2000" dirty="0"/>
          </a:p>
          <a:p>
            <a:pPr algn="just"/>
            <a:r>
              <a:rPr lang="es-AR" sz="2000" dirty="0"/>
              <a:t>Currently, 2,000 tons/month are being processed. </a:t>
            </a:r>
          </a:p>
        </p:txBody>
      </p:sp>
      <p:sp>
        <p:nvSpPr>
          <p:cNvPr id="4" name="Título 1">
            <a:extLst>
              <a:ext uri="{FF2B5EF4-FFF2-40B4-BE49-F238E27FC236}">
                <a16:creationId xmlns:a16="http://schemas.microsoft.com/office/drawing/2014/main" id="{FE478A1F-0EC7-2F4B-9AD3-328E4FDF12D9}"/>
              </a:ext>
            </a:extLst>
          </p:cNvPr>
          <p:cNvSpPr txBox="1">
            <a:spLocks/>
          </p:cNvSpPr>
          <p:nvPr/>
        </p:nvSpPr>
        <p:spPr>
          <a:xfrm>
            <a:off x="286055" y="186752"/>
            <a:ext cx="9755820"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3200" dirty="0">
                <a:solidFill>
                  <a:schemeClr val="tx1"/>
                </a:solidFill>
              </a:rPr>
              <a:t>SITUATION OF SORTING AND RECYCLING OF URBAN SOLID WASTE IN ARGENTINA DURING COVID-19</a:t>
            </a:r>
          </a:p>
        </p:txBody>
      </p:sp>
      <p:pic>
        <p:nvPicPr>
          <p:cNvPr id="6" name="Imagen 5">
            <a:extLst>
              <a:ext uri="{FF2B5EF4-FFF2-40B4-BE49-F238E27FC236}">
                <a16:creationId xmlns:a16="http://schemas.microsoft.com/office/drawing/2014/main" id="{DDD89FC5-8E4E-4A45-82F8-4DF7418E97AF}"/>
              </a:ext>
            </a:extLst>
          </p:cNvPr>
          <p:cNvPicPr>
            <a:picLocks noChangeAspect="1"/>
          </p:cNvPicPr>
          <p:nvPr/>
        </p:nvPicPr>
        <p:blipFill>
          <a:blip r:embed="rId2"/>
          <a:stretch>
            <a:fillRect/>
          </a:stretch>
        </p:blipFill>
        <p:spPr>
          <a:xfrm>
            <a:off x="10112521" y="252303"/>
            <a:ext cx="1793424" cy="594849"/>
          </a:xfrm>
          <a:prstGeom prst="rect">
            <a:avLst/>
          </a:prstGeom>
        </p:spPr>
      </p:pic>
    </p:spTree>
    <p:extLst>
      <p:ext uri="{BB962C8B-B14F-4D97-AF65-F5344CB8AC3E}">
        <p14:creationId xmlns:p14="http://schemas.microsoft.com/office/powerpoint/2010/main" val="199444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037FA60-82ED-E04E-8CD7-7BEF684327FC}"/>
              </a:ext>
            </a:extLst>
          </p:cNvPr>
          <p:cNvSpPr/>
          <p:nvPr/>
        </p:nvSpPr>
        <p:spPr>
          <a:xfrm>
            <a:off x="1218090" y="1536174"/>
            <a:ext cx="9755820" cy="3785652"/>
          </a:xfrm>
          <a:prstGeom prst="rect">
            <a:avLst/>
          </a:prstGeom>
        </p:spPr>
        <p:txBody>
          <a:bodyPr wrap="square">
            <a:spAutoFit/>
          </a:bodyPr>
          <a:lstStyle/>
          <a:p>
            <a:r>
              <a:rPr lang="es-AR" sz="2000" dirty="0"/>
              <a:t>Mechanical Biological Treatment Facilities of CEAMSE operate without manual sorting and the staff is divided in groups. </a:t>
            </a:r>
          </a:p>
          <a:p>
            <a:endParaRPr lang="es-AR" sz="2000" dirty="0"/>
          </a:p>
          <a:p>
            <a:r>
              <a:rPr lang="es-AR" sz="2000" dirty="0"/>
              <a:t>The main recycling companies were working at 20% capacity and currently, at 35% due to the lack of material. </a:t>
            </a:r>
          </a:p>
          <a:p>
            <a:endParaRPr lang="es-AR" sz="2000" dirty="0"/>
          </a:p>
          <a:p>
            <a:r>
              <a:rPr lang="es-AR" sz="2000" dirty="0"/>
              <a:t>Gatherers are closed in most of the cases. </a:t>
            </a:r>
          </a:p>
          <a:p>
            <a:endParaRPr lang="es-AR" sz="2000" dirty="0"/>
          </a:p>
          <a:p>
            <a:r>
              <a:rPr lang="es-AR" sz="2000" dirty="0"/>
              <a:t>Decrease in the oil price has a direct impact in the activity.</a:t>
            </a:r>
            <a:endParaRPr lang="es-AR" sz="2000" dirty="0">
              <a:highlight>
                <a:srgbClr val="FFFF00"/>
              </a:highlight>
            </a:endParaRPr>
          </a:p>
          <a:p>
            <a:endParaRPr lang="es-AR" sz="2000" dirty="0"/>
          </a:p>
          <a:p>
            <a:r>
              <a:rPr lang="es-AR" sz="2000" dirty="0"/>
              <a:t>The facility of waste Construction and Demolition in CABA was closed until May (the construction industry was practically at a halt until the lockdown was released).</a:t>
            </a:r>
          </a:p>
        </p:txBody>
      </p:sp>
      <p:sp>
        <p:nvSpPr>
          <p:cNvPr id="4" name="Título 1">
            <a:extLst>
              <a:ext uri="{FF2B5EF4-FFF2-40B4-BE49-F238E27FC236}">
                <a16:creationId xmlns:a16="http://schemas.microsoft.com/office/drawing/2014/main" id="{94E09E2F-A52C-1B49-8277-81AE037A68BC}"/>
              </a:ext>
            </a:extLst>
          </p:cNvPr>
          <p:cNvSpPr txBox="1">
            <a:spLocks/>
          </p:cNvSpPr>
          <p:nvPr/>
        </p:nvSpPr>
        <p:spPr>
          <a:xfrm>
            <a:off x="677334" y="129920"/>
            <a:ext cx="9755820"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3200" dirty="0">
                <a:solidFill>
                  <a:schemeClr val="tx1"/>
                </a:solidFill>
              </a:rPr>
              <a:t>SITUATION OF SORTING AND RECYCLING OF URBAN</a:t>
            </a:r>
          </a:p>
          <a:p>
            <a:r>
              <a:rPr lang="es-AR" sz="3200" dirty="0">
                <a:solidFill>
                  <a:schemeClr val="tx1"/>
                </a:solidFill>
              </a:rPr>
              <a:t>SOLID WASTE IN ARGENTINA DURING COVID-19</a:t>
            </a:r>
          </a:p>
        </p:txBody>
      </p:sp>
      <p:pic>
        <p:nvPicPr>
          <p:cNvPr id="6" name="Imagen 5">
            <a:extLst>
              <a:ext uri="{FF2B5EF4-FFF2-40B4-BE49-F238E27FC236}">
                <a16:creationId xmlns:a16="http://schemas.microsoft.com/office/drawing/2014/main" id="{77B7BAE4-CDCF-E947-8132-7E9E807C87F7}"/>
              </a:ext>
            </a:extLst>
          </p:cNvPr>
          <p:cNvPicPr>
            <a:picLocks noChangeAspect="1"/>
          </p:cNvPicPr>
          <p:nvPr/>
        </p:nvPicPr>
        <p:blipFill>
          <a:blip r:embed="rId2"/>
          <a:stretch>
            <a:fillRect/>
          </a:stretch>
        </p:blipFill>
        <p:spPr>
          <a:xfrm>
            <a:off x="10112521" y="252303"/>
            <a:ext cx="1793424" cy="594849"/>
          </a:xfrm>
          <a:prstGeom prst="rect">
            <a:avLst/>
          </a:prstGeom>
        </p:spPr>
      </p:pic>
    </p:spTree>
    <p:extLst>
      <p:ext uri="{BB962C8B-B14F-4D97-AF65-F5344CB8AC3E}">
        <p14:creationId xmlns:p14="http://schemas.microsoft.com/office/powerpoint/2010/main" val="6583938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11620B4E1FB242893BB21B81B4114D" ma:contentTypeVersion="12" ma:contentTypeDescription="Create a new document." ma:contentTypeScope="" ma:versionID="f0a05b806e74c04df585cecce9c4f865">
  <xsd:schema xmlns:xsd="http://www.w3.org/2001/XMLSchema" xmlns:xs="http://www.w3.org/2001/XMLSchema" xmlns:p="http://schemas.microsoft.com/office/2006/metadata/properties" xmlns:ns2="94197e5e-dd28-4797-a7cd-7daa148326d5" xmlns:ns3="cc28e3f5-1d75-4222-a5b9-8ac29fe7af73" targetNamespace="http://schemas.microsoft.com/office/2006/metadata/properties" ma:root="true" ma:fieldsID="b9f8d5901e886fe27e78e4ab0fd0380a" ns2:_="" ns3:_="">
    <xsd:import namespace="94197e5e-dd28-4797-a7cd-7daa148326d5"/>
    <xsd:import namespace="cc28e3f5-1d75-4222-a5b9-8ac29fe7af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197e5e-dd28-4797-a7cd-7daa14832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28e3f5-1d75-4222-a5b9-8ac29fe7af7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57A852-7D7F-435A-9496-F803CF9426E4}"/>
</file>

<file path=customXml/itemProps2.xml><?xml version="1.0" encoding="utf-8"?>
<ds:datastoreItem xmlns:ds="http://schemas.openxmlformats.org/officeDocument/2006/customXml" ds:itemID="{37E660F6-C35A-4D9C-A10A-2050BA9B339D}"/>
</file>

<file path=customXml/itemProps3.xml><?xml version="1.0" encoding="utf-8"?>
<ds:datastoreItem xmlns:ds="http://schemas.openxmlformats.org/officeDocument/2006/customXml" ds:itemID="{BA76798D-E854-4B9B-8BB7-3B646A5E0805}"/>
</file>

<file path=docProps/app.xml><?xml version="1.0" encoding="utf-8"?>
<Properties xmlns="http://schemas.openxmlformats.org/officeDocument/2006/extended-properties" xmlns:vt="http://schemas.openxmlformats.org/officeDocument/2006/docPropsVTypes">
  <TotalTime>709</TotalTime>
  <Words>1096</Words>
  <Application>Microsoft Macintosh PowerPoint</Application>
  <PresentationFormat>Panorámica</PresentationFormat>
  <Paragraphs>89</Paragraphs>
  <Slides>11</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Trebuchet MS</vt:lpstr>
      <vt:lpstr>Tema de Office</vt:lpstr>
      <vt:lpstr>Global Online Series “Building Back Better: Green, Healthy and Inclusive Cities” Hosted by the Global Platform for Sustainable Cities  Resilient Waste Management: Addressing Challenges during COVID  WASTE, RECYCLING, COVID-19 SITUATION IN  ARGENTINA</vt:lpstr>
      <vt:lpstr>GENERAL INTEGRATED MUNICIPAL SOLID WASTE MANAGEMENT SITUATION IN ARGENTINA PREVIOUS TO COVID-19 </vt:lpstr>
      <vt:lpstr>Presentación de PowerPoint</vt:lpstr>
      <vt:lpstr>Presentación de PowerPoint</vt:lpstr>
      <vt:lpstr>GENERAL SITUATION OF HEALTH CARE WASTE IN ARGENTINA </vt:lpstr>
      <vt:lpstr>Presentación de PowerPoint</vt:lpstr>
      <vt:lpstr>Presentación de PowerPoint</vt:lpstr>
      <vt:lpstr>Presentación de PowerPoint</vt:lpstr>
      <vt:lpstr>Presentación de PowerPoint</vt:lpstr>
      <vt:lpstr>Presentación de PowerPoint</vt:lpstr>
      <vt:lpstr>THANK YOU VERY MUCH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31</cp:revision>
  <dcterms:created xsi:type="dcterms:W3CDTF">2020-11-13T00:25:02Z</dcterms:created>
  <dcterms:modified xsi:type="dcterms:W3CDTF">2020-11-18T12:13:32Z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0x010100FB11620B4E1FB242893BB21B81B4114D</vt:lpwstr>
  </property>
</Properties>
</file>