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3"/>
  </p:notesMasterIdLst>
  <p:sldIdLst>
    <p:sldId id="260" r:id="rId3"/>
    <p:sldId id="265" r:id="rId4"/>
    <p:sldId id="266" r:id="rId5"/>
    <p:sldId id="262" r:id="rId6"/>
    <p:sldId id="263" r:id="rId7"/>
    <p:sldId id="267" r:id="rId8"/>
    <p:sldId id="264" r:id="rId9"/>
    <p:sldId id="268" r:id="rId10"/>
    <p:sldId id="269" r:id="rId11"/>
    <p:sldId id="275" r:id="rId12"/>
    <p:sldId id="276" r:id="rId13"/>
    <p:sldId id="282" r:id="rId14"/>
    <p:sldId id="277" r:id="rId15"/>
    <p:sldId id="271" r:id="rId16"/>
    <p:sldId id="279" r:id="rId17"/>
    <p:sldId id="258" r:id="rId18"/>
    <p:sldId id="272" r:id="rId19"/>
    <p:sldId id="280" r:id="rId20"/>
    <p:sldId id="273" r:id="rId21"/>
    <p:sldId id="281" r:id="rId22"/>
  </p:sldIdLst>
  <p:sldSz cx="12192000" cy="6858000"/>
  <p:notesSz cx="6858000" cy="9144000"/>
  <p:embeddedFontLst>
    <p:embeddedFont>
      <p:font typeface="Akrobat" panose="00000600000000000000" pitchFamily="50" charset="0"/>
      <p:regular r:id="rId24"/>
    </p:embeddedFont>
    <p:embeddedFont>
      <p:font typeface="Helvetica" panose="020B060402020202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Akrobat ExtraBold" panose="00000900000000000000" pitchFamily="50" charset="0"/>
      <p:bold r:id="rId35"/>
    </p:embeddedFont>
    <p:embeddedFont>
      <p:font typeface="Helvetica Neue" panose="020B0403020202020204" pitchFamily="2"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6652" autoAdjust="0"/>
  </p:normalViewPr>
  <p:slideViewPr>
    <p:cSldViewPr snapToGrid="0" showGuides="1">
      <p:cViewPr varScale="1">
        <p:scale>
          <a:sx n="82" d="100"/>
          <a:sy n="82" d="100"/>
        </p:scale>
        <p:origin x="45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07013-E322-4A83-B30A-AACA0B926DFD}" type="datetimeFigureOut">
              <a:rPr lang="en-SG" smtClean="0"/>
              <a:t>26/6/2018</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C968D-1E0A-4DF1-8F09-BAF7DC1AD9C1}" type="slidenum">
              <a:rPr lang="en-SG" smtClean="0"/>
              <a:t>‹#›</a:t>
            </a:fld>
            <a:endParaRPr lang="en-SG"/>
          </a:p>
        </p:txBody>
      </p:sp>
    </p:spTree>
    <p:extLst>
      <p:ext uri="{BB962C8B-B14F-4D97-AF65-F5344CB8AC3E}">
        <p14:creationId xmlns:p14="http://schemas.microsoft.com/office/powerpoint/2010/main" val="299523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sz="1200" kern="1200" dirty="0" smtClean="0">
                <a:solidFill>
                  <a:schemeClr val="tx1"/>
                </a:solidFill>
                <a:effectLst/>
                <a:latin typeface="+mn-lt"/>
                <a:ea typeface="+mn-ea"/>
                <a:cs typeface="+mn-cs"/>
              </a:rPr>
              <a:t>Today I have</a:t>
            </a:r>
            <a:r>
              <a:rPr lang="en-SG" sz="1200" kern="1200" baseline="0" dirty="0" smtClean="0">
                <a:solidFill>
                  <a:schemeClr val="tx1"/>
                </a:solidFill>
                <a:effectLst/>
                <a:latin typeface="+mn-lt"/>
                <a:ea typeface="+mn-ea"/>
                <a:cs typeface="+mn-cs"/>
              </a:rPr>
              <a:t> been asked to speak about what the advent of autonomous vehicles means for the future city. I am an urban designer by training with special interest in street design, so this question deeply interests me</a:t>
            </a:r>
            <a:r>
              <a:rPr lang="en-SG" sz="1200" kern="1200" baseline="0" dirty="0" smtClean="0">
                <a:solidFill>
                  <a:schemeClr val="tx1"/>
                </a:solidFill>
                <a:effectLst/>
                <a:latin typeface="+mn-lt"/>
                <a:ea typeface="+mn-ea"/>
                <a:cs typeface="+mn-cs"/>
              </a:rPr>
              <a:t>. We are all well aware </a:t>
            </a:r>
            <a:r>
              <a:rPr lang="en-SG" sz="1200" kern="1200" baseline="0" dirty="0" err="1" smtClean="0">
                <a:solidFill>
                  <a:schemeClr val="tx1"/>
                </a:solidFill>
                <a:effectLst/>
                <a:latin typeface="+mn-lt"/>
                <a:ea typeface="+mn-ea"/>
                <a:cs typeface="+mn-cs"/>
              </a:rPr>
              <a:t>thatt</a:t>
            </a:r>
            <a:r>
              <a:rPr lang="en-SG" sz="1200" kern="1200" baseline="0" dirty="0" smtClean="0">
                <a:solidFill>
                  <a:schemeClr val="tx1"/>
                </a:solidFill>
                <a:effectLst/>
                <a:latin typeface="+mn-lt"/>
                <a:ea typeface="+mn-ea"/>
                <a:cs typeface="+mn-cs"/>
              </a:rPr>
              <a:t> </a:t>
            </a:r>
            <a:r>
              <a:rPr lang="en-SG" sz="1200" kern="1200" baseline="0" dirty="0" smtClean="0">
                <a:solidFill>
                  <a:schemeClr val="tx1"/>
                </a:solidFill>
                <a:effectLst/>
                <a:latin typeface="+mn-lt"/>
                <a:ea typeface="+mn-ea"/>
                <a:cs typeface="+mn-cs"/>
              </a:rPr>
              <a:t>the idea of ‘driverless car’ has been around for a long time, like this ad from 1957 of a driverless car.</a:t>
            </a:r>
            <a:endParaRPr lang="en-SG"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61F0CE-CA2A-5F4A-9F8C-01355F5B1137}" type="slidenum">
              <a:rPr lang="en-US" smtClean="0"/>
              <a:pPr/>
              <a:t>1</a:t>
            </a:fld>
            <a:endParaRPr lang="en-US" dirty="0"/>
          </a:p>
        </p:txBody>
      </p:sp>
    </p:spTree>
    <p:extLst>
      <p:ext uri="{BB962C8B-B14F-4D97-AF65-F5344CB8AC3E}">
        <p14:creationId xmlns:p14="http://schemas.microsoft.com/office/powerpoint/2010/main" val="225261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it is important to understand</a:t>
            </a:r>
            <a:r>
              <a:rPr lang="en-GB" baseline="0" dirty="0" smtClean="0"/>
              <a:t> the implications of automation on travel behaviour an transport flows. </a:t>
            </a:r>
          </a:p>
          <a:p>
            <a:pPr marL="0" marR="0" indent="0" algn="l" defTabSz="914400" rtl="0" eaLnBrk="1" fontAlgn="auto" latinLnBrk="0" hangingPunct="1">
              <a:lnSpc>
                <a:spcPct val="100000"/>
              </a:lnSpc>
              <a:spcBef>
                <a:spcPts val="0"/>
              </a:spcBef>
              <a:spcAft>
                <a:spcPts val="0"/>
              </a:spcAft>
              <a:buClrTx/>
              <a:buSzTx/>
              <a:buFontTx/>
              <a:buNone/>
              <a:tabLst/>
              <a:defRPr/>
            </a:pPr>
            <a:r>
              <a:rPr lang="en-SG" dirty="0" smtClean="0"/>
              <a:t>Unprecedented level of comfort due to autonomy, ungluing of transport flows from infrastructure, electrification, shared economy, internet of things.</a:t>
            </a:r>
          </a:p>
          <a:p>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10</a:t>
            </a:fld>
            <a:endParaRPr lang="de-DE"/>
          </a:p>
        </p:txBody>
      </p:sp>
    </p:spTree>
    <p:extLst>
      <p:ext uri="{BB962C8B-B14F-4D97-AF65-F5344CB8AC3E}">
        <p14:creationId xmlns:p14="http://schemas.microsoft.com/office/powerpoint/2010/main" val="213847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it is important to understand</a:t>
            </a:r>
            <a:r>
              <a:rPr lang="en-GB" baseline="0" dirty="0" smtClean="0"/>
              <a:t> the implications of automation on travel behaviour an transport flows. </a:t>
            </a:r>
          </a:p>
          <a:p>
            <a:pPr marL="0" marR="0" indent="0" algn="l" defTabSz="914400" rtl="0" eaLnBrk="1" fontAlgn="auto" latinLnBrk="0" hangingPunct="1">
              <a:lnSpc>
                <a:spcPct val="100000"/>
              </a:lnSpc>
              <a:spcBef>
                <a:spcPts val="0"/>
              </a:spcBef>
              <a:spcAft>
                <a:spcPts val="0"/>
              </a:spcAft>
              <a:buClrTx/>
              <a:buSzTx/>
              <a:buFontTx/>
              <a:buNone/>
              <a:tabLst/>
              <a:defRPr/>
            </a:pPr>
            <a:r>
              <a:rPr lang="en-SG" dirty="0" smtClean="0"/>
              <a:t>Unprecedented level of comfort due to autonomy, ungluing of transport flows from infrastructure, electrification, shared economy, internet of things.</a:t>
            </a:r>
          </a:p>
          <a:p>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11</a:t>
            </a:fld>
            <a:endParaRPr lang="de-DE"/>
          </a:p>
        </p:txBody>
      </p:sp>
    </p:spTree>
    <p:extLst>
      <p:ext uri="{BB962C8B-B14F-4D97-AF65-F5344CB8AC3E}">
        <p14:creationId xmlns:p14="http://schemas.microsoft.com/office/powerpoint/2010/main" val="44144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t>This is Singapore</a:t>
            </a:r>
            <a:r>
              <a:rPr lang="en-SG" baseline="0" dirty="0" smtClean="0"/>
              <a:t> </a:t>
            </a:r>
            <a:r>
              <a:rPr lang="en-SG" baseline="0" dirty="0" err="1" smtClean="0"/>
              <a:t>MoT</a:t>
            </a:r>
            <a:r>
              <a:rPr lang="en-SG" baseline="0" dirty="0" smtClean="0"/>
              <a:t> visionary image for AVs. Segregation by levels is a strategy that was employed for car based urbanism as well. But AV is not a car minus driver, as discussed before. So the possibilities of this suite of new systems and technologies should reflect in our vision for the future. </a:t>
            </a:r>
            <a:endParaRPr lang="en-SG" dirty="0" smtClean="0"/>
          </a:p>
          <a:p>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12</a:t>
            </a:fld>
            <a:endParaRPr lang="de-DE"/>
          </a:p>
        </p:txBody>
      </p:sp>
    </p:spTree>
    <p:extLst>
      <p:ext uri="{BB962C8B-B14F-4D97-AF65-F5344CB8AC3E}">
        <p14:creationId xmlns:p14="http://schemas.microsoft.com/office/powerpoint/2010/main" val="3976122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 is important to </a:t>
            </a:r>
            <a:r>
              <a:rPr lang="en-GB" baseline="0" dirty="0" err="1" smtClean="0"/>
              <a:t>undertand</a:t>
            </a:r>
            <a:r>
              <a:rPr lang="en-GB" baseline="0" dirty="0" smtClean="0"/>
              <a:t> the context</a:t>
            </a:r>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13</a:t>
            </a:fld>
            <a:endParaRPr lang="de-DE"/>
          </a:p>
        </p:txBody>
      </p:sp>
    </p:spTree>
    <p:extLst>
      <p:ext uri="{BB962C8B-B14F-4D97-AF65-F5344CB8AC3E}">
        <p14:creationId xmlns:p14="http://schemas.microsoft.com/office/powerpoint/2010/main" val="31410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14</a:t>
            </a:fld>
            <a:endParaRPr lang="de-DE"/>
          </a:p>
        </p:txBody>
      </p:sp>
    </p:spTree>
    <p:extLst>
      <p:ext uri="{BB962C8B-B14F-4D97-AF65-F5344CB8AC3E}">
        <p14:creationId xmlns:p14="http://schemas.microsoft.com/office/powerpoint/2010/main" val="3584269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type of flows do we imagine for the future? </a:t>
            </a:r>
            <a:r>
              <a:rPr lang="en-SG" dirty="0" smtClean="0"/>
              <a:t>Operational mode (private of </a:t>
            </a:r>
            <a:r>
              <a:rPr lang="en-SG" dirty="0" err="1" smtClean="0"/>
              <a:t>govt</a:t>
            </a:r>
            <a:r>
              <a:rPr lang="en-SG" dirty="0" smtClean="0"/>
              <a:t>  managed)? Size of fleet (small vehicles or large)? Street hailing or pre-booking?  Last mile vehicle or full trip? Park at remote location or roam in system?</a:t>
            </a:r>
          </a:p>
          <a:p>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15</a:t>
            </a:fld>
            <a:endParaRPr lang="de-DE"/>
          </a:p>
        </p:txBody>
      </p:sp>
    </p:spTree>
    <p:extLst>
      <p:ext uri="{BB962C8B-B14F-4D97-AF65-F5344CB8AC3E}">
        <p14:creationId xmlns:p14="http://schemas.microsoft.com/office/powerpoint/2010/main" val="271862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baseline="0" dirty="0" smtClean="0"/>
              <a:t>For example for Singapore we developed this matrix. </a:t>
            </a:r>
            <a:r>
              <a:rPr lang="en-SG" dirty="0" smtClean="0"/>
              <a:t>But the system cannot be addressed in isolation. Context specific </a:t>
            </a:r>
            <a:r>
              <a:rPr lang="en-SG" dirty="0" err="1" smtClean="0"/>
              <a:t>solutionsFor</a:t>
            </a:r>
            <a:r>
              <a:rPr lang="en-SG" dirty="0" smtClean="0"/>
              <a:t> Singapore – top right of the quadrant. Type of network configuration? Density? Land use mix? Designed parking, street profiles, interface…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33FD73E9-55F5-D44F-8DDB-8A626B73578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48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Heaven and Hell Scenarios</a:t>
            </a:r>
          </a:p>
        </p:txBody>
      </p:sp>
      <p:sp>
        <p:nvSpPr>
          <p:cNvPr id="4" name="Slide Number Placeholder 3"/>
          <p:cNvSpPr>
            <a:spLocks noGrp="1"/>
          </p:cNvSpPr>
          <p:nvPr>
            <p:ph type="sldNum" sz="quarter" idx="10"/>
          </p:nvPr>
        </p:nvSpPr>
        <p:spPr/>
        <p:txBody>
          <a:bodyPr/>
          <a:lstStyle/>
          <a:p>
            <a:fld id="{33FD73E9-55F5-D44F-8DDB-8A626B735787}" type="slidenum">
              <a:rPr lang="de-DE" smtClean="0"/>
              <a:t>17</a:t>
            </a:fld>
            <a:endParaRPr lang="de-DE"/>
          </a:p>
        </p:txBody>
      </p:sp>
    </p:spTree>
    <p:extLst>
      <p:ext uri="{BB962C8B-B14F-4D97-AF65-F5344CB8AC3E}">
        <p14:creationId xmlns:p14="http://schemas.microsoft.com/office/powerpoint/2010/main" val="1464563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18</a:t>
            </a:fld>
            <a:endParaRPr lang="de-DE"/>
          </a:p>
        </p:txBody>
      </p:sp>
    </p:spTree>
    <p:extLst>
      <p:ext uri="{BB962C8B-B14F-4D97-AF65-F5344CB8AC3E}">
        <p14:creationId xmlns:p14="http://schemas.microsoft.com/office/powerpoint/2010/main" val="106584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SG" dirty="0" smtClean="0"/>
              <a:t>Context and design need to work together with operational modes. Transport flows – friction, viscosity, volume speed to be considered during the design and planning process and not as an afterthought.</a:t>
            </a:r>
            <a:endParaRPr lang="en-SG" dirty="0"/>
          </a:p>
        </p:txBody>
      </p:sp>
      <p:sp>
        <p:nvSpPr>
          <p:cNvPr id="4" name="Slide Number Placeholder 3"/>
          <p:cNvSpPr>
            <a:spLocks noGrp="1"/>
          </p:cNvSpPr>
          <p:nvPr>
            <p:ph type="sldNum" sz="quarter" idx="10"/>
          </p:nvPr>
        </p:nvSpPr>
        <p:spPr/>
        <p:txBody>
          <a:bodyPr/>
          <a:lstStyle/>
          <a:p>
            <a:fld id="{33FD73E9-55F5-D44F-8DDB-8A626B735787}" type="slidenum">
              <a:rPr lang="de-DE" smtClean="0"/>
              <a:t>19</a:t>
            </a:fld>
            <a:endParaRPr lang="de-DE"/>
          </a:p>
        </p:txBody>
      </p:sp>
    </p:spTree>
    <p:extLst>
      <p:ext uri="{BB962C8B-B14F-4D97-AF65-F5344CB8AC3E}">
        <p14:creationId xmlns:p14="http://schemas.microsoft.com/office/powerpoint/2010/main" val="59330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today</a:t>
            </a:r>
            <a:r>
              <a:rPr lang="en-GB" baseline="0" dirty="0" smtClean="0"/>
              <a:t> the ‘autonomous vehicle’ is viewed as a disruption, not a fantastic futuristic idea. These are images from recent tests and press releases on driverless vehicles in Singapore. Certain technologies required to make AVs economically and technically viable have matured enough to make them a reality, even if in the distant future. </a:t>
            </a:r>
            <a:r>
              <a:rPr lang="en-GB" baseline="0" dirty="0" smtClean="0"/>
              <a:t>Relevant for planners since we are supposed to be thinking about distant future.</a:t>
            </a:r>
            <a:endParaRPr lang="en-GB" dirty="0" smtClean="0"/>
          </a:p>
          <a:p>
            <a:endParaRPr lang="en-GB" dirty="0"/>
          </a:p>
        </p:txBody>
      </p:sp>
      <p:sp>
        <p:nvSpPr>
          <p:cNvPr id="4" name="Slide Number Placeholder 3"/>
          <p:cNvSpPr>
            <a:spLocks noGrp="1"/>
          </p:cNvSpPr>
          <p:nvPr>
            <p:ph type="sldNum" sz="quarter" idx="10"/>
          </p:nvPr>
        </p:nvSpPr>
        <p:spPr/>
        <p:txBody>
          <a:bodyPr/>
          <a:lstStyle/>
          <a:p>
            <a:fld id="{33FD73E9-55F5-D44F-8DDB-8A626B735787}" type="slidenum">
              <a:rPr lang="de-DE" smtClean="0"/>
              <a:t>2</a:t>
            </a:fld>
            <a:endParaRPr lang="de-DE"/>
          </a:p>
        </p:txBody>
      </p:sp>
    </p:spTree>
    <p:extLst>
      <p:ext uri="{BB962C8B-B14F-4D97-AF65-F5344CB8AC3E}">
        <p14:creationId xmlns:p14="http://schemas.microsoft.com/office/powerpoint/2010/main" val="768398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20</a:t>
            </a:fld>
            <a:endParaRPr lang="de-DE"/>
          </a:p>
        </p:txBody>
      </p:sp>
    </p:spTree>
    <p:extLst>
      <p:ext uri="{BB962C8B-B14F-4D97-AF65-F5344CB8AC3E}">
        <p14:creationId xmlns:p14="http://schemas.microsoft.com/office/powerpoint/2010/main" val="58702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a:t>
            </a:r>
            <a:r>
              <a:rPr lang="en-GB" baseline="0" dirty="0" smtClean="0"/>
              <a:t> have seen through history how innovations in transport technology can have profound impacts on the form of the city. This means we have to seriously start considering their impact on cities and urban form. </a:t>
            </a:r>
            <a:r>
              <a:rPr lang="en-GB" baseline="0" dirty="0" smtClean="0"/>
              <a:t>But it’s not just the impact but also the INTENT. Intentional policy and planning moves - What </a:t>
            </a:r>
            <a:r>
              <a:rPr lang="en-GB" baseline="0" dirty="0" smtClean="0"/>
              <a:t>and how we are thinking about this future city for AVs is very critical. </a:t>
            </a:r>
            <a:endParaRPr lang="en-GB" dirty="0" smtClean="0"/>
          </a:p>
          <a:p>
            <a:endParaRPr lang="en-GB" dirty="0"/>
          </a:p>
        </p:txBody>
      </p:sp>
      <p:sp>
        <p:nvSpPr>
          <p:cNvPr id="4" name="Slide Number Placeholder 3"/>
          <p:cNvSpPr>
            <a:spLocks noGrp="1"/>
          </p:cNvSpPr>
          <p:nvPr>
            <p:ph type="sldNum" sz="quarter" idx="10"/>
          </p:nvPr>
        </p:nvSpPr>
        <p:spPr/>
        <p:txBody>
          <a:bodyPr/>
          <a:lstStyle/>
          <a:p>
            <a:fld id="{33FD73E9-55F5-D44F-8DDB-8A626B735787}" type="slidenum">
              <a:rPr lang="de-DE" smtClean="0"/>
              <a:t>3</a:t>
            </a:fld>
            <a:endParaRPr lang="de-DE"/>
          </a:p>
        </p:txBody>
      </p:sp>
    </p:spTree>
    <p:extLst>
      <p:ext uri="{BB962C8B-B14F-4D97-AF65-F5344CB8AC3E}">
        <p14:creationId xmlns:p14="http://schemas.microsoft.com/office/powerpoint/2010/main" val="27307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go back to the this image from 1957. The possibilities of</a:t>
            </a:r>
            <a:r>
              <a:rPr lang="en-GB" baseline="0" dirty="0" smtClean="0"/>
              <a:t> the private automobile seemed endless, people were very optimistic about the benefits of mass </a:t>
            </a:r>
            <a:r>
              <a:rPr lang="en-GB" baseline="0" dirty="0" err="1" smtClean="0"/>
              <a:t>automobilisation</a:t>
            </a:r>
            <a:r>
              <a:rPr lang="en-GB" baseline="0" dirty="0" smtClean="0"/>
              <a:t> as this image shows.</a:t>
            </a:r>
            <a:endParaRPr lang="en-GB" dirty="0"/>
          </a:p>
        </p:txBody>
      </p:sp>
      <p:sp>
        <p:nvSpPr>
          <p:cNvPr id="4" name="Slide Number Placeholder 3"/>
          <p:cNvSpPr>
            <a:spLocks noGrp="1"/>
          </p:cNvSpPr>
          <p:nvPr>
            <p:ph type="sldNum" sz="quarter" idx="10"/>
          </p:nvPr>
        </p:nvSpPr>
        <p:spPr/>
        <p:txBody>
          <a:bodyPr/>
          <a:lstStyle/>
          <a:p>
            <a:fld id="{33FD73E9-55F5-D44F-8DDB-8A626B735787}" type="slidenum">
              <a:rPr lang="de-DE" smtClean="0"/>
              <a:t>4</a:t>
            </a:fld>
            <a:endParaRPr lang="de-DE"/>
          </a:p>
        </p:txBody>
      </p:sp>
    </p:spTree>
    <p:extLst>
      <p:ext uri="{BB962C8B-B14F-4D97-AF65-F5344CB8AC3E}">
        <p14:creationId xmlns:p14="http://schemas.microsoft.com/office/powerpoint/2010/main" val="242353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the same time, we saw these</a:t>
            </a:r>
            <a:r>
              <a:rPr lang="en-GB" baseline="0" dirty="0" smtClean="0"/>
              <a:t> types of images appear, that imagined how cities to harness all these benefits, and realise its full potential. This is a contemporaneous image to the image on the right. Let me unpack some of it’s features to illustrate my point.</a:t>
            </a:r>
            <a:endParaRPr lang="en-GB" dirty="0"/>
          </a:p>
        </p:txBody>
      </p:sp>
      <p:sp>
        <p:nvSpPr>
          <p:cNvPr id="4" name="Slide Number Placeholder 3"/>
          <p:cNvSpPr>
            <a:spLocks noGrp="1"/>
          </p:cNvSpPr>
          <p:nvPr>
            <p:ph type="sldNum" sz="quarter" idx="10"/>
          </p:nvPr>
        </p:nvSpPr>
        <p:spPr/>
        <p:txBody>
          <a:bodyPr/>
          <a:lstStyle/>
          <a:p>
            <a:fld id="{33FD73E9-55F5-D44F-8DDB-8A626B735787}" type="slidenum">
              <a:rPr lang="de-DE" smtClean="0"/>
              <a:t>5</a:t>
            </a:fld>
            <a:endParaRPr lang="de-DE"/>
          </a:p>
        </p:txBody>
      </p:sp>
    </p:spTree>
    <p:extLst>
      <p:ext uri="{BB962C8B-B14F-4D97-AF65-F5344CB8AC3E}">
        <p14:creationId xmlns:p14="http://schemas.microsoft.com/office/powerpoint/2010/main" val="356607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SG" sz="1200" kern="1200" dirty="0" smtClean="0">
                <a:solidFill>
                  <a:schemeClr val="tx1"/>
                </a:solidFill>
                <a:effectLst/>
                <a:latin typeface="+mn-lt"/>
                <a:ea typeface="+mn-ea"/>
                <a:cs typeface="+mn-cs"/>
              </a:rPr>
              <a:t>Let me unpack this image from a 1950s education book. </a:t>
            </a:r>
          </a:p>
          <a:p>
            <a:r>
              <a:rPr lang="en-SG" sz="1200" u="sng" kern="1200" dirty="0" smtClean="0">
                <a:solidFill>
                  <a:schemeClr val="tx1"/>
                </a:solidFill>
                <a:effectLst/>
                <a:latin typeface="+mn-lt"/>
                <a:ea typeface="+mn-ea"/>
                <a:cs typeface="+mn-cs"/>
              </a:rPr>
              <a:t>[CLICK1]</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Here we see a bias for personal transportation</a:t>
            </a:r>
          </a:p>
          <a:p>
            <a:r>
              <a:rPr lang="en-SG" sz="1200" u="sng" kern="1200" dirty="0" smtClean="0">
                <a:solidFill>
                  <a:schemeClr val="tx1"/>
                </a:solidFill>
                <a:effectLst/>
                <a:latin typeface="+mn-lt"/>
                <a:ea typeface="+mn-ea"/>
                <a:cs typeface="+mn-cs"/>
              </a:rPr>
              <a:t>[CLICK2]</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A dis-regard for non-machines, that are either segregated or not even visualized</a:t>
            </a:r>
          </a:p>
          <a:p>
            <a:r>
              <a:rPr lang="en-SG" sz="1200" u="sng" kern="1200" dirty="0" smtClean="0">
                <a:solidFill>
                  <a:schemeClr val="tx1"/>
                </a:solidFill>
                <a:effectLst/>
                <a:latin typeface="+mn-lt"/>
                <a:ea typeface="+mn-ea"/>
                <a:cs typeface="+mn-cs"/>
              </a:rPr>
              <a:t>[CLICK3]</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A penchant for convenience of door-to-door service</a:t>
            </a:r>
          </a:p>
          <a:p>
            <a:r>
              <a:rPr lang="en-SG" sz="1200" u="sng" kern="1200" dirty="0" smtClean="0">
                <a:solidFill>
                  <a:schemeClr val="tx1"/>
                </a:solidFill>
                <a:effectLst/>
                <a:latin typeface="+mn-lt"/>
                <a:ea typeface="+mn-ea"/>
                <a:cs typeface="+mn-cs"/>
              </a:rPr>
              <a:t>[CLICK4]</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And spatial segregation by travel mode, generously utilizing the vertical space, perhaps in anticipation of future land scarcity in car dependent cities.</a:t>
            </a:r>
          </a:p>
          <a:p>
            <a:r>
              <a:rPr lang="en-SG" sz="1200" u="sng" kern="1200" dirty="0" smtClean="0">
                <a:solidFill>
                  <a:schemeClr val="tx1"/>
                </a:solidFill>
                <a:effectLst/>
                <a:latin typeface="+mn-lt"/>
                <a:ea typeface="+mn-ea"/>
                <a:cs typeface="+mn-cs"/>
              </a:rPr>
              <a:t>[CLICK5]</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Drawings at that time invariably showed the skies dotted with flying machines. 2000 A.D. has come and gone, but flying cars never took off. However, with the hindsight of some 50 years, it is not difficult to see how many of these ideas have materialized</a:t>
            </a:r>
            <a:r>
              <a:rPr lang="en-SG" sz="1200" kern="1200" baseline="0" dirty="0" smtClean="0">
                <a:solidFill>
                  <a:schemeClr val="tx1"/>
                </a:solidFill>
                <a:effectLst/>
                <a:latin typeface="+mn-lt"/>
                <a:ea typeface="+mn-ea"/>
                <a:cs typeface="+mn-cs"/>
              </a:rPr>
              <a:t> in today’s car-oriented urban developments. As we gear up for automated vehicles to hit the road, it is crucial we look beyond the technology and critically examine how it will impact our </a:t>
            </a:r>
            <a:r>
              <a:rPr lang="en-SG" sz="1200" kern="1200" baseline="0" dirty="0" smtClean="0">
                <a:solidFill>
                  <a:schemeClr val="tx1"/>
                </a:solidFill>
                <a:effectLst/>
                <a:latin typeface="+mn-lt"/>
                <a:ea typeface="+mn-ea"/>
                <a:cs typeface="+mn-cs"/>
              </a:rPr>
              <a:t>cities, because the impacts are not straightforward.</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61F0CE-CA2A-5F4A-9F8C-01355F5B1137}" type="slidenum">
              <a:rPr lang="en-US" smtClean="0"/>
              <a:pPr/>
              <a:t>6</a:t>
            </a:fld>
            <a:endParaRPr lang="en-US"/>
          </a:p>
        </p:txBody>
      </p:sp>
    </p:spTree>
    <p:extLst>
      <p:ext uri="{BB962C8B-B14F-4D97-AF65-F5344CB8AC3E}">
        <p14:creationId xmlns:p14="http://schemas.microsoft.com/office/powerpoint/2010/main" val="221081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 strong narrative by advocates</a:t>
            </a:r>
            <a:r>
              <a:rPr lang="en-GB" baseline="0" dirty="0" smtClean="0"/>
              <a:t> of AV tech about the many benefits of AVs. They mainly fall in 5 categories – AVs are expected to offer more mobility, time efficiency, space efficiency, environmental sustainability and safety. </a:t>
            </a:r>
          </a:p>
        </p:txBody>
      </p:sp>
      <p:sp>
        <p:nvSpPr>
          <p:cNvPr id="4" name="Slide Number Placeholder 3"/>
          <p:cNvSpPr>
            <a:spLocks noGrp="1"/>
          </p:cNvSpPr>
          <p:nvPr>
            <p:ph type="sldNum" sz="quarter" idx="10"/>
          </p:nvPr>
        </p:nvSpPr>
        <p:spPr/>
        <p:txBody>
          <a:bodyPr/>
          <a:lstStyle/>
          <a:p>
            <a:fld id="{33FD73E9-55F5-D44F-8DDB-8A626B735787}" type="slidenum">
              <a:rPr lang="de-DE" smtClean="0"/>
              <a:t>7</a:t>
            </a:fld>
            <a:endParaRPr lang="de-DE"/>
          </a:p>
        </p:txBody>
      </p:sp>
    </p:spTree>
    <p:extLst>
      <p:ext uri="{BB962C8B-B14F-4D97-AF65-F5344CB8AC3E}">
        <p14:creationId xmlns:p14="http://schemas.microsoft.com/office/powerpoint/2010/main" val="4057696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the same time it is important to recognize, that there is a certain circularity in</a:t>
            </a:r>
            <a:r>
              <a:rPr lang="en-GB" baseline="0" dirty="0" smtClean="0"/>
              <a:t> these benefits that easily translates in potential dangers. Additionally these benefits are based on some inherent assumptions about policy and implementation, which may not necessarily be true. So it’s clear that we cannot take these benefits (or dangers) at face value and need to critically examine how AVs impact transport flows and form. </a:t>
            </a:r>
          </a:p>
        </p:txBody>
      </p:sp>
      <p:sp>
        <p:nvSpPr>
          <p:cNvPr id="4" name="Slide Number Placeholder 3"/>
          <p:cNvSpPr>
            <a:spLocks noGrp="1"/>
          </p:cNvSpPr>
          <p:nvPr>
            <p:ph type="sldNum" sz="quarter" idx="10"/>
          </p:nvPr>
        </p:nvSpPr>
        <p:spPr/>
        <p:txBody>
          <a:bodyPr/>
          <a:lstStyle/>
          <a:p>
            <a:fld id="{33FD73E9-55F5-D44F-8DDB-8A626B735787}" type="slidenum">
              <a:rPr lang="de-DE" smtClean="0"/>
              <a:t>8</a:t>
            </a:fld>
            <a:endParaRPr lang="de-DE"/>
          </a:p>
        </p:txBody>
      </p:sp>
    </p:spTree>
    <p:extLst>
      <p:ext uri="{BB962C8B-B14F-4D97-AF65-F5344CB8AC3E}">
        <p14:creationId xmlns:p14="http://schemas.microsoft.com/office/powerpoint/2010/main" val="352679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it is important to understand</a:t>
            </a:r>
            <a:r>
              <a:rPr lang="en-GB" baseline="0" dirty="0" smtClean="0"/>
              <a:t> the implications of automation on travel behaviour an transport flows. </a:t>
            </a:r>
          </a:p>
          <a:p>
            <a:pPr marL="0" marR="0" indent="0" algn="l" defTabSz="914400" rtl="0" eaLnBrk="1" fontAlgn="auto" latinLnBrk="0" hangingPunct="1">
              <a:lnSpc>
                <a:spcPct val="100000"/>
              </a:lnSpc>
              <a:spcBef>
                <a:spcPts val="0"/>
              </a:spcBef>
              <a:spcAft>
                <a:spcPts val="0"/>
              </a:spcAft>
              <a:buClrTx/>
              <a:buSzTx/>
              <a:buFontTx/>
              <a:buNone/>
              <a:tabLst/>
              <a:defRPr/>
            </a:pPr>
            <a:r>
              <a:rPr lang="en-SG" dirty="0" smtClean="0"/>
              <a:t>Unprecedented level of comfort due to autonomy, ungluing of transport flows from infrastructure, electrification, shared economy, internet of things.</a:t>
            </a:r>
          </a:p>
          <a:p>
            <a:endParaRPr lang="en-GB" baseline="0" dirty="0" smtClean="0"/>
          </a:p>
        </p:txBody>
      </p:sp>
      <p:sp>
        <p:nvSpPr>
          <p:cNvPr id="4" name="Slide Number Placeholder 3"/>
          <p:cNvSpPr>
            <a:spLocks noGrp="1"/>
          </p:cNvSpPr>
          <p:nvPr>
            <p:ph type="sldNum" sz="quarter" idx="10"/>
          </p:nvPr>
        </p:nvSpPr>
        <p:spPr/>
        <p:txBody>
          <a:bodyPr/>
          <a:lstStyle/>
          <a:p>
            <a:fld id="{33FD73E9-55F5-D44F-8DDB-8A626B735787}" type="slidenum">
              <a:rPr lang="de-DE" smtClean="0"/>
              <a:t>9</a:t>
            </a:fld>
            <a:endParaRPr lang="de-DE"/>
          </a:p>
        </p:txBody>
      </p:sp>
    </p:spTree>
    <p:extLst>
      <p:ext uri="{BB962C8B-B14F-4D97-AF65-F5344CB8AC3E}">
        <p14:creationId xmlns:p14="http://schemas.microsoft.com/office/powerpoint/2010/main" val="287252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A1B2D6C-C520-400C-A5E2-EA0341B185DA}" type="datetimeFigureOut">
              <a:rPr lang="en-SG" smtClean="0"/>
              <a:t>26/6/2018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3711789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A1B2D6C-C520-400C-A5E2-EA0341B185DA}" type="datetimeFigureOut">
              <a:rPr lang="en-SG" smtClean="0"/>
              <a:t>26/6/2018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1638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A1B2D6C-C520-400C-A5E2-EA0341B185DA}" type="datetimeFigureOut">
              <a:rPr lang="en-SG" smtClean="0"/>
              <a:t>26/6/2018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376212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0"/>
          </a:xfrm>
          <a:prstGeom prst="rect">
            <a:avLst/>
          </a:prstGeom>
        </p:spPr>
        <p:txBody>
          <a:bodyPr vert="horz" anchor="ctr"/>
          <a:lstStyle>
            <a:lvl1pPr algn="l">
              <a:lnSpc>
                <a:spcPts val="2645"/>
              </a:lnSpc>
              <a:defRPr sz="2221">
                <a:latin typeface="Helvetica"/>
                <a:cs typeface="Helvetica"/>
              </a:defRPr>
            </a:lvl1pPr>
          </a:lstStyle>
          <a:p>
            <a:r>
              <a:rPr lang="en-GB" dirty="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a:t>Click to edit Master text styles</a:t>
            </a:r>
          </a:p>
        </p:txBody>
      </p:sp>
      <p:sp>
        <p:nvSpPr>
          <p:cNvPr id="5" name="Picture Placeholder 9"/>
          <p:cNvSpPr>
            <a:spLocks noGrp="1"/>
          </p:cNvSpPr>
          <p:nvPr>
            <p:ph type="pic" sz="quarter" idx="13"/>
          </p:nvPr>
        </p:nvSpPr>
        <p:spPr>
          <a:xfrm>
            <a:off x="189593" y="1"/>
            <a:ext cx="8951888" cy="6858000"/>
          </a:xfrm>
          <a:prstGeom prst="rect">
            <a:avLst/>
          </a:prstGeom>
        </p:spPr>
        <p:txBody>
          <a:bodyPr vert="horz"/>
          <a:lstStyle/>
          <a:p>
            <a:endParaRPr lang="en-US"/>
          </a:p>
        </p:txBody>
      </p:sp>
      <p:sp>
        <p:nvSpPr>
          <p:cNvPr id="7"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a:t>Click to edit Master text level</a:t>
            </a:r>
            <a:endParaRPr lang="en-US" dirty="0"/>
          </a:p>
        </p:txBody>
      </p:sp>
    </p:spTree>
    <p:extLst>
      <p:ext uri="{BB962C8B-B14F-4D97-AF65-F5344CB8AC3E}">
        <p14:creationId xmlns:p14="http://schemas.microsoft.com/office/powerpoint/2010/main" val="2229643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40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
    <p:spTree>
      <p:nvGrpSpPr>
        <p:cNvPr id="1" name=""/>
        <p:cNvGrpSpPr/>
        <p:nvPr/>
      </p:nvGrpSpPr>
      <p:grpSpPr>
        <a:xfrm>
          <a:off x="0" y="0"/>
          <a:ext cx="0" cy="0"/>
          <a:chOff x="0" y="0"/>
          <a:chExt cx="0" cy="0"/>
        </a:xfrm>
      </p:grpSpPr>
      <p:sp>
        <p:nvSpPr>
          <p:cNvPr id="6" name="Rectangle 5"/>
          <p:cNvSpPr/>
          <p:nvPr userDrawn="1"/>
        </p:nvSpPr>
        <p:spPr>
          <a:xfrm>
            <a:off x="140085" y="0"/>
            <a:ext cx="900391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35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9431055" y="267130"/>
            <a:ext cx="2493819" cy="340840"/>
          </a:xfrm>
          <a:prstGeom prst="rect">
            <a:avLst/>
          </a:prstGeom>
        </p:spPr>
        <p:txBody>
          <a:bodyPr vert="horz" lIns="0" tIns="0" rIns="0" bIns="0" rtlCol="0" anchor="t" anchorCtr="0"/>
          <a:lstStyle>
            <a:lvl1pPr algn="r">
              <a:defRPr lang="en-GB" sz="741" b="0" i="0" u="none" strike="noStrike" baseline="0" smtClean="0">
                <a:latin typeface="ETH Light" charset="0"/>
              </a:defRPr>
            </a:lvl1pPr>
          </a:lstStyle>
          <a:p>
            <a:pPr defTabSz="914389"/>
            <a:r>
              <a:rPr lang="en-SG" smtClean="0">
                <a:solidFill>
                  <a:prstClr val="black"/>
                </a:solidFill>
              </a:rPr>
              <a:t>© Future Cities Laboratory, 2015</a:t>
            </a:r>
            <a:endParaRPr lang="en-SG" dirty="0">
              <a:solidFill>
                <a:prstClr val="black"/>
              </a:solidFill>
            </a:endParaRPr>
          </a:p>
        </p:txBody>
      </p:sp>
    </p:spTree>
    <p:extLst>
      <p:ext uri="{BB962C8B-B14F-4D97-AF65-F5344CB8AC3E}">
        <p14:creationId xmlns:p14="http://schemas.microsoft.com/office/powerpoint/2010/main" val="3203380835"/>
      </p:ext>
    </p:extLst>
  </p:cSld>
  <p:clrMapOvr>
    <a:masterClrMapping/>
  </p:clrMapOvr>
  <p:extLst mod="1">
    <p:ext uri="{DCECCB84-F9BA-43D5-87BE-67443E8EF086}">
      <p15:sldGuideLst xmlns:p15="http://schemas.microsoft.com/office/powerpoint/2012/main">
        <p15:guide id="1" orient="horz" pos="748">
          <p15:clr>
            <a:srgbClr val="FBAE40"/>
          </p15:clr>
        </p15:guide>
        <p15:guide id="2" orient="horz" pos="37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530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rtan Grid Basic">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431055" y="267130"/>
            <a:ext cx="2493819" cy="340840"/>
          </a:xfrm>
          <a:prstGeom prst="rect">
            <a:avLst/>
          </a:prstGeom>
        </p:spPr>
        <p:txBody>
          <a:bodyPr vert="horz" lIns="0" tIns="0" rIns="0" bIns="0" rtlCol="0" anchor="t" anchorCtr="0"/>
          <a:lstStyle>
            <a:lvl1pPr algn="r">
              <a:defRPr lang="en-GB" sz="741" b="0" i="0" u="none" strike="noStrike" baseline="0" smtClean="0">
                <a:latin typeface="ETH Light" charset="0"/>
              </a:defRPr>
            </a:lvl1pPr>
          </a:lstStyle>
          <a:p>
            <a:pPr defTabSz="914389"/>
            <a:r>
              <a:rPr lang="en-SG" smtClean="0">
                <a:solidFill>
                  <a:prstClr val="black"/>
                </a:solidFill>
              </a:rPr>
              <a:t>© Future Cities Laboratory, 2015</a:t>
            </a:r>
            <a:endParaRPr lang="en-SG" dirty="0">
              <a:solidFill>
                <a:prstClr val="black"/>
              </a:solidFill>
            </a:endParaRPr>
          </a:p>
        </p:txBody>
      </p:sp>
    </p:spTree>
    <p:extLst>
      <p:ext uri="{BB962C8B-B14F-4D97-AF65-F5344CB8AC3E}">
        <p14:creationId xmlns:p14="http://schemas.microsoft.com/office/powerpoint/2010/main" val="3440894488"/>
      </p:ext>
    </p:extLst>
  </p:cSld>
  <p:clrMapOvr>
    <a:masterClrMapping/>
  </p:clrMapOvr>
  <p:extLst mod="1">
    <p:ext uri="{DCECCB84-F9BA-43D5-87BE-67443E8EF086}">
      <p15:sldGuideLst xmlns:p15="http://schemas.microsoft.com/office/powerpoint/2012/main">
        <p15:guide id="1" pos="3583">
          <p15:clr>
            <a:srgbClr val="FBAE40"/>
          </p15:clr>
        </p15:guide>
        <p15:guide id="2" pos="3674">
          <p15:clr>
            <a:srgbClr val="FBAE40"/>
          </p15:clr>
        </p15:guide>
        <p15:guide id="3" pos="5398">
          <p15:clr>
            <a:srgbClr val="FBAE40"/>
          </p15:clr>
        </p15:guide>
        <p15:guide id="4" orient="horz" pos="2086">
          <p15:clr>
            <a:srgbClr val="FBAE40"/>
          </p15:clr>
        </p15:guide>
        <p15:guide id="5" orient="horz" pos="1996">
          <p15:clr>
            <a:srgbClr val="FBAE40"/>
          </p15:clr>
        </p15:guide>
        <p15:guide id="6" pos="5488">
          <p15:clr>
            <a:srgbClr val="FBAE40"/>
          </p15:clr>
        </p15:guide>
        <p15:guide id="7" orient="horz" pos="3016">
          <p15:clr>
            <a:srgbClr val="FBAE40"/>
          </p15:clr>
        </p15:guide>
        <p15:guide id="8" orient="horz" pos="3107">
          <p15:clr>
            <a:srgbClr val="FBAE40"/>
          </p15:clr>
        </p15:guide>
        <p15:guide id="9" orient="horz" pos="1066">
          <p15:clr>
            <a:srgbClr val="FBAE40"/>
          </p15:clr>
        </p15:guide>
        <p15:guide id="10" orient="horz" pos="975">
          <p15:clr>
            <a:srgbClr val="FBAE40"/>
          </p15:clr>
        </p15:guide>
        <p15:guide id="11" pos="1859">
          <p15:clr>
            <a:srgbClr val="FBAE40"/>
          </p15:clr>
        </p15:guide>
        <p15:guide id="12" pos="1769">
          <p15:clr>
            <a:srgbClr val="FBAE40"/>
          </p15:clr>
        </p15:guide>
        <p15:guide id="13" orient="horz" pos="45">
          <p15:clr>
            <a:srgbClr val="FBAE40"/>
          </p15:clr>
        </p15:guide>
        <p15:guide id="14" orient="horz" pos="4037">
          <p15:clr>
            <a:srgbClr val="FBAE40"/>
          </p15:clr>
        </p15:guide>
        <p15:guide id="16" pos="7212">
          <p15:clr>
            <a:srgbClr val="FBAE40"/>
          </p15:clr>
        </p15:guide>
        <p15:guide id="17" pos="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9431055" y="267130"/>
            <a:ext cx="2493819" cy="340840"/>
          </a:xfrm>
          <a:prstGeom prst="rect">
            <a:avLst/>
          </a:prstGeom>
        </p:spPr>
        <p:txBody>
          <a:bodyPr vert="horz" lIns="0" tIns="0" rIns="0" bIns="0" rtlCol="0" anchor="t" anchorCtr="0"/>
          <a:lstStyle>
            <a:lvl1pPr algn="r">
              <a:defRPr lang="en-GB" sz="741" b="0" i="0" u="none" strike="noStrike" baseline="0" smtClean="0">
                <a:latin typeface="ETH Light" charset="0"/>
              </a:defRPr>
            </a:lvl1pPr>
          </a:lstStyle>
          <a:p>
            <a:pPr defTabSz="914389"/>
            <a:r>
              <a:rPr lang="en-SG" smtClean="0">
                <a:solidFill>
                  <a:prstClr val="black"/>
                </a:solidFill>
              </a:rPr>
              <a:t>© Future Cities Laboratory, 2015</a:t>
            </a:r>
            <a:endParaRPr lang="en-SG" dirty="0">
              <a:solidFill>
                <a:prstClr val="black"/>
              </a:solidFill>
            </a:endParaRPr>
          </a:p>
        </p:txBody>
      </p:sp>
    </p:spTree>
    <p:extLst>
      <p:ext uri="{BB962C8B-B14F-4D97-AF65-F5344CB8AC3E}">
        <p14:creationId xmlns:p14="http://schemas.microsoft.com/office/powerpoint/2010/main" val="4089890817"/>
      </p:ext>
    </p:extLst>
  </p:cSld>
  <p:clrMapOvr>
    <a:masterClrMapping/>
  </p:clrMapOvr>
  <p:extLst mod="1">
    <p:ext uri="{DCECCB84-F9BA-43D5-87BE-67443E8EF086}">
      <p15:sldGuideLst xmlns:p15="http://schemas.microsoft.com/office/powerpoint/2012/main">
        <p15:guide id="1" pos="3515">
          <p15:clr>
            <a:srgbClr val="FBAE40"/>
          </p15:clr>
        </p15:guide>
        <p15:guide id="2" pos="3742">
          <p15:clr>
            <a:srgbClr val="FBAE40"/>
          </p15:clr>
        </p15:guide>
        <p15:guide id="3" pos="5329">
          <p15:clr>
            <a:srgbClr val="FBAE40"/>
          </p15:clr>
        </p15:guide>
        <p15:guide id="4" pos="5556">
          <p15:clr>
            <a:srgbClr val="FBAE40"/>
          </p15:clr>
        </p15:guide>
        <p15:guide id="5" pos="1928">
          <p15:clr>
            <a:srgbClr val="FBAE40"/>
          </p15:clr>
        </p15:guide>
        <p15:guide id="6" pos="1701">
          <p15:clr>
            <a:srgbClr val="FBAE40"/>
          </p15:clr>
        </p15:guide>
        <p15:guide id="7" orient="horz" pos="3175">
          <p15:clr>
            <a:srgbClr val="FBAE40"/>
          </p15:clr>
        </p15:guide>
        <p15:guide id="8" orient="horz" pos="2948">
          <p15:clr>
            <a:srgbClr val="FBAE40"/>
          </p15:clr>
        </p15:guide>
        <p15:guide id="9" orient="horz" pos="2154">
          <p15:clr>
            <a:srgbClr val="FBAE40"/>
          </p15:clr>
        </p15:guide>
        <p15:guide id="10" orient="horz" pos="1928">
          <p15:clr>
            <a:srgbClr val="FBAE40"/>
          </p15:clr>
        </p15:guide>
        <p15:guide id="11" orient="horz" pos="1134">
          <p15:clr>
            <a:srgbClr val="FBAE40"/>
          </p15:clr>
        </p15:guide>
        <p15:guide id="12" orient="horz" pos="907">
          <p15:clr>
            <a:srgbClr val="FBAE40"/>
          </p15:clr>
        </p15:guide>
        <p15:guide id="13" pos="113">
          <p15:clr>
            <a:srgbClr val="FBAE40"/>
          </p15:clr>
        </p15:guide>
        <p15:guide id="14" orient="horz" pos="113">
          <p15:clr>
            <a:srgbClr val="FBAE40"/>
          </p15:clr>
        </p15:guide>
        <p15:guide id="15" orient="horz" pos="3969">
          <p15:clr>
            <a:srgbClr val="FBAE40"/>
          </p15:clr>
        </p15:guide>
        <p15:guide id="16" pos="71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cxnSp>
        <p:nvCxnSpPr>
          <p:cNvPr id="8" name="Gerade Verbindung 7"/>
          <p:cNvCxnSpPr/>
          <p:nvPr userDrawn="1"/>
        </p:nvCxnSpPr>
        <p:spPr>
          <a:xfrm>
            <a:off x="3047580" y="1"/>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userDrawn="1"/>
        </p:nvCxnSpPr>
        <p:spPr>
          <a:xfrm>
            <a:off x="6096840" y="1"/>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userDrawn="1"/>
        </p:nvCxnSpPr>
        <p:spPr>
          <a:xfrm>
            <a:off x="9143613" y="1"/>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userDrawn="1"/>
        </p:nvCxnSpPr>
        <p:spPr>
          <a:xfrm flipV="1">
            <a:off x="-1681" y="1713661"/>
            <a:ext cx="1219148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a:xfrm flipV="1">
            <a:off x="-1681" y="3428908"/>
            <a:ext cx="1219148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a:xfrm flipV="1">
            <a:off x="-1681" y="5144340"/>
            <a:ext cx="1219148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2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A1B2D6C-C520-400C-A5E2-EA0341B185DA}" type="datetimeFigureOut">
              <a:rPr lang="en-SG" smtClean="0"/>
              <a:t>26/6/2018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2853471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914401" y="304801"/>
            <a:ext cx="10363200" cy="5332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1pPr>
            <a:lvl2pPr marL="0" marR="0" lvl="1"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2pPr>
            <a:lvl3pPr marL="0" marR="0" lvl="2"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3pPr>
            <a:lvl4pPr marL="0" marR="0" lvl="3"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4pPr>
            <a:lvl5pPr marL="0" marR="0" lvl="4"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5pPr>
            <a:lvl6pPr marL="0" marR="0" lvl="5"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6pPr>
            <a:lvl7pPr marL="0" marR="0" lvl="6"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7pPr>
            <a:lvl8pPr marL="0" marR="0" lvl="7"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8pPr>
            <a:lvl9pPr marL="0" marR="0" lvl="8" indent="0" algn="l" rtl="0">
              <a:lnSpc>
                <a:spcPct val="100000"/>
              </a:lnSpc>
              <a:spcBef>
                <a:spcPts val="0"/>
              </a:spcBef>
              <a:spcAft>
                <a:spcPts val="0"/>
              </a:spcAft>
              <a:buSzPts val="1400"/>
              <a:buNone/>
              <a:defRPr sz="3200" b="0" i="0" u="none" strike="noStrike" cap="none">
                <a:solidFill>
                  <a:schemeClr val="dk2"/>
                </a:solidFill>
                <a:latin typeface="Helvetica Neue"/>
                <a:ea typeface="Helvetica Neue"/>
                <a:cs typeface="Helvetica Neue"/>
                <a:sym typeface="Helvetica Neue"/>
              </a:defRPr>
            </a:lvl9pPr>
          </a:lstStyle>
          <a:p>
            <a:endParaRPr/>
          </a:p>
        </p:txBody>
      </p:sp>
      <p:sp>
        <p:nvSpPr>
          <p:cNvPr id="59" name="Shape 59"/>
          <p:cNvSpPr txBox="1">
            <a:spLocks noGrp="1"/>
          </p:cNvSpPr>
          <p:nvPr>
            <p:ph type="body" idx="1"/>
          </p:nvPr>
        </p:nvSpPr>
        <p:spPr>
          <a:xfrm>
            <a:off x="914401" y="1066800"/>
            <a:ext cx="10363200" cy="5105200"/>
          </a:xfrm>
          <a:prstGeom prst="rect">
            <a:avLst/>
          </a:prstGeom>
          <a:noFill/>
          <a:ln>
            <a:noFill/>
          </a:ln>
        </p:spPr>
        <p:txBody>
          <a:bodyPr spcFirstLastPara="1" wrap="square" lIns="91425" tIns="91425" rIns="91425" bIns="91425" anchor="t" anchorCtr="0"/>
          <a:lstStyle>
            <a:lvl1pPr marL="609608" marR="0" lvl="0" indent="-304804" algn="l" rtl="0">
              <a:lnSpc>
                <a:spcPct val="100000"/>
              </a:lnSpc>
              <a:spcBef>
                <a:spcPts val="533"/>
              </a:spcBef>
              <a:spcAft>
                <a:spcPts val="0"/>
              </a:spcAft>
              <a:buSzPts val="1400"/>
              <a:buNone/>
              <a:defRPr sz="2667" b="0" i="0" u="none" strike="noStrike" cap="none">
                <a:solidFill>
                  <a:schemeClr val="dk1"/>
                </a:solidFill>
                <a:latin typeface="Helvetica Neue"/>
                <a:ea typeface="Helvetica Neue"/>
                <a:cs typeface="Helvetica Neue"/>
                <a:sym typeface="Helvetica Neue"/>
              </a:defRPr>
            </a:lvl1pPr>
            <a:lvl2pPr marL="1219218" marR="0" lvl="1"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2pPr>
            <a:lvl3pPr marL="1828826" marR="0" lvl="2"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3pPr>
            <a:lvl4pPr marL="2438434" marR="0" lvl="3"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4pPr>
            <a:lvl5pPr marL="3048043" marR="0" lvl="4"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5pPr>
            <a:lvl6pPr marL="3657652" marR="0" lvl="5"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6pPr>
            <a:lvl7pPr marL="4267260" marR="0" lvl="6"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7pPr>
            <a:lvl8pPr marL="4876869" marR="0" lvl="7"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8pPr>
            <a:lvl9pPr marL="5486478" marR="0" lvl="8" indent="-474140" algn="l" rtl="0">
              <a:lnSpc>
                <a:spcPct val="100000"/>
              </a:lnSpc>
              <a:spcBef>
                <a:spcPts val="533"/>
              </a:spcBef>
              <a:spcAft>
                <a:spcPts val="0"/>
              </a:spcAft>
              <a:buClr>
                <a:schemeClr val="dk1"/>
              </a:buClr>
              <a:buSzPts val="2000"/>
              <a:buFont typeface="Helvetica Neue"/>
              <a:buChar char="•"/>
              <a:defRPr sz="2667" b="0" i="0" u="none" strike="noStrike" cap="none">
                <a:solidFill>
                  <a:schemeClr val="dk1"/>
                </a:solidFill>
                <a:latin typeface="Helvetica Neue"/>
                <a:ea typeface="Helvetica Neue"/>
                <a:cs typeface="Helvetica Neue"/>
                <a:sym typeface="Helvetica Neue"/>
              </a:defRPr>
            </a:lvl9pPr>
          </a:lstStyle>
          <a:p>
            <a:endParaRPr/>
          </a:p>
        </p:txBody>
      </p:sp>
      <p:sp>
        <p:nvSpPr>
          <p:cNvPr id="60" name="Shape 60"/>
          <p:cNvSpPr txBox="1">
            <a:spLocks noGrp="1"/>
          </p:cNvSpPr>
          <p:nvPr>
            <p:ph type="dt" idx="10"/>
          </p:nvPr>
        </p:nvSpPr>
        <p:spPr>
          <a:xfrm>
            <a:off x="914400" y="6400800"/>
            <a:ext cx="2540000" cy="30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3200" b="0" i="0" u="none">
                <a:solidFill>
                  <a:schemeClr val="dk1"/>
                </a:solidFill>
                <a:latin typeface="Times New Roman"/>
                <a:ea typeface="Times New Roman"/>
                <a:cs typeface="Times New Roman"/>
                <a:sym typeface="Times New Roman"/>
              </a:defRPr>
            </a:lvl1pPr>
            <a:lvl2pPr marL="609608" marR="0" lvl="1"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2pPr>
            <a:lvl3pPr marL="1219218" marR="0" lvl="2"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3pPr>
            <a:lvl4pPr marL="1828826" marR="0" lvl="3"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4pPr>
            <a:lvl5pPr marL="2438434" marR="0" lvl="4"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5pPr>
            <a:lvl6pPr marL="3048043" marR="0" lvl="5"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6pPr>
            <a:lvl7pPr marL="4267260" marR="0" lvl="6"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7pPr>
            <a:lvl8pPr marL="6096086" marR="0" lvl="7"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8pPr>
            <a:lvl9pPr marL="8534521" marR="0" lvl="8"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9pPr>
          </a:lstStyle>
          <a:p>
            <a:pPr defTabSz="914389"/>
            <a:endParaRPr lang="en-SG">
              <a:solidFill>
                <a:prstClr val="black"/>
              </a:solidFill>
            </a:endParaRPr>
          </a:p>
        </p:txBody>
      </p:sp>
      <p:sp>
        <p:nvSpPr>
          <p:cNvPr id="61" name="Shape 61"/>
          <p:cNvSpPr txBox="1">
            <a:spLocks noGrp="1"/>
          </p:cNvSpPr>
          <p:nvPr>
            <p:ph type="ftr" idx="11"/>
          </p:nvPr>
        </p:nvSpPr>
        <p:spPr>
          <a:xfrm>
            <a:off x="4165601" y="6400800"/>
            <a:ext cx="3860800" cy="3048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SzPts val="1400"/>
              <a:buNone/>
              <a:defRPr sz="1867" b="0" i="0" u="none">
                <a:solidFill>
                  <a:schemeClr val="dk1"/>
                </a:solidFill>
                <a:latin typeface="Times New Roman"/>
                <a:ea typeface="Times New Roman"/>
                <a:cs typeface="Times New Roman"/>
                <a:sym typeface="Times New Roman"/>
              </a:defRPr>
            </a:lvl1pPr>
            <a:lvl2pPr marL="609608" marR="0" lvl="1"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2pPr>
            <a:lvl3pPr marL="1219218" marR="0" lvl="2"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3pPr>
            <a:lvl4pPr marL="1828826" marR="0" lvl="3"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4pPr>
            <a:lvl5pPr marL="2438434" marR="0" lvl="4"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5pPr>
            <a:lvl6pPr marL="3048043" marR="0" lvl="5"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6pPr>
            <a:lvl7pPr marL="4267260" marR="0" lvl="6"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7pPr>
            <a:lvl8pPr marL="6096086" marR="0" lvl="7"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8pPr>
            <a:lvl9pPr marL="8534521" marR="0" lvl="8" indent="0" algn="l" rtl="0">
              <a:lnSpc>
                <a:spcPct val="100000"/>
              </a:lnSpc>
              <a:spcBef>
                <a:spcPts val="0"/>
              </a:spcBef>
              <a:spcAft>
                <a:spcPts val="0"/>
              </a:spcAft>
              <a:buSzPts val="1400"/>
              <a:buNone/>
              <a:defRPr sz="3200" b="0" i="0" u="none" strike="noStrike" cap="none">
                <a:solidFill>
                  <a:schemeClr val="dk1"/>
                </a:solidFill>
                <a:latin typeface="Times New Roman"/>
                <a:ea typeface="Times New Roman"/>
                <a:cs typeface="Times New Roman"/>
                <a:sym typeface="Times New Roman"/>
              </a:defRPr>
            </a:lvl9pPr>
          </a:lstStyle>
          <a:p>
            <a:pPr defTabSz="914389"/>
            <a:endParaRPr lang="en-SG">
              <a:solidFill>
                <a:prstClr val="black"/>
              </a:solidFill>
            </a:endParaRPr>
          </a:p>
        </p:txBody>
      </p:sp>
      <p:sp>
        <p:nvSpPr>
          <p:cNvPr id="62" name="Shape 62"/>
          <p:cNvSpPr txBox="1">
            <a:spLocks noGrp="1"/>
          </p:cNvSpPr>
          <p:nvPr>
            <p:ph type="sldNum" idx="12"/>
          </p:nvPr>
        </p:nvSpPr>
        <p:spPr>
          <a:xfrm>
            <a:off x="8737600" y="6400800"/>
            <a:ext cx="2540000" cy="3048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None/>
              <a:defRPr sz="1067" b="0" i="0" u="none">
                <a:solidFill>
                  <a:schemeClr val="dk1"/>
                </a:solidFill>
                <a:latin typeface="Helvetica Neue"/>
                <a:ea typeface="Helvetica Neue"/>
                <a:cs typeface="Helvetica Neue"/>
                <a:sym typeface="Helvetica Neue"/>
              </a:defRPr>
            </a:lvl9pPr>
          </a:lstStyle>
          <a:p>
            <a:pPr defTabSz="914389"/>
            <a:fld id="{00000000-1234-1234-1234-123412341234}" type="slidenum">
              <a:rPr lang="x-none" smtClean="0">
                <a:solidFill>
                  <a:prstClr val="black"/>
                </a:solidFill>
              </a:rPr>
              <a:pPr defTabSz="914389"/>
              <a:t>‹#›</a:t>
            </a:fld>
            <a:endParaRPr lang="x-none">
              <a:solidFill>
                <a:prstClr val="black"/>
              </a:solidFill>
            </a:endParaRPr>
          </a:p>
        </p:txBody>
      </p:sp>
    </p:spTree>
    <p:extLst>
      <p:ext uri="{BB962C8B-B14F-4D97-AF65-F5344CB8AC3E}">
        <p14:creationId xmlns:p14="http://schemas.microsoft.com/office/powerpoint/2010/main" val="3177171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itle 7"/>
          <p:cNvSpPr>
            <a:spLocks noGrp="1"/>
          </p:cNvSpPr>
          <p:nvPr>
            <p:ph type="title"/>
          </p:nvPr>
        </p:nvSpPr>
        <p:spPr>
          <a:xfrm>
            <a:off x="9144840" y="0"/>
            <a:ext cx="3047160" cy="1714500"/>
          </a:xfrm>
          <a:prstGeom prst="rect">
            <a:avLst/>
          </a:prstGeom>
        </p:spPr>
        <p:txBody>
          <a:bodyPr vert="horz" anchor="ctr"/>
          <a:lstStyle>
            <a:lvl1pPr algn="l">
              <a:lnSpc>
                <a:spcPts val="2645"/>
              </a:lnSpc>
              <a:defRPr sz="2221">
                <a:latin typeface="Helvetica"/>
                <a:cs typeface="Helvetica"/>
              </a:defRPr>
            </a:lvl1pPr>
          </a:lstStyle>
          <a:p>
            <a:r>
              <a:rPr lang="en-GB" dirty="0"/>
              <a:t>Click to edit Master title style</a:t>
            </a:r>
            <a:endParaRPr lang="en-US" dirty="0"/>
          </a:p>
        </p:txBody>
      </p:sp>
      <p:sp>
        <p:nvSpPr>
          <p:cNvPr id="4" name="Text Placeholder 16"/>
          <p:cNvSpPr>
            <a:spLocks noGrp="1"/>
          </p:cNvSpPr>
          <p:nvPr>
            <p:ph type="body" sz="quarter" idx="12"/>
          </p:nvPr>
        </p:nvSpPr>
        <p:spPr>
          <a:xfrm>
            <a:off x="9144840" y="1714501"/>
            <a:ext cx="3047160" cy="3427320"/>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a:t>Click to edit Master text styles</a:t>
            </a:r>
          </a:p>
        </p:txBody>
      </p:sp>
      <p:sp>
        <p:nvSpPr>
          <p:cNvPr id="5" name="Picture Placeholder 9"/>
          <p:cNvSpPr>
            <a:spLocks noGrp="1"/>
          </p:cNvSpPr>
          <p:nvPr>
            <p:ph type="pic" sz="quarter" idx="13"/>
          </p:nvPr>
        </p:nvSpPr>
        <p:spPr>
          <a:xfrm>
            <a:off x="189593" y="1"/>
            <a:ext cx="8951888" cy="6858000"/>
          </a:xfrm>
          <a:prstGeom prst="rect">
            <a:avLst/>
          </a:prstGeom>
        </p:spPr>
        <p:txBody>
          <a:bodyPr vert="horz"/>
          <a:lstStyle/>
          <a:p>
            <a:endParaRPr lang="en-US"/>
          </a:p>
        </p:txBody>
      </p:sp>
      <p:sp>
        <p:nvSpPr>
          <p:cNvPr id="7" name="Text Placeholder 17"/>
          <p:cNvSpPr>
            <a:spLocks noGrp="1"/>
          </p:cNvSpPr>
          <p:nvPr>
            <p:ph type="body" sz="quarter" idx="15" hasCustomPrompt="1"/>
          </p:nvPr>
        </p:nvSpPr>
        <p:spPr>
          <a:xfrm>
            <a:off x="9144840" y="5141821"/>
            <a:ext cx="3047160" cy="1486124"/>
          </a:xfrm>
          <a:prstGeom prst="rect">
            <a:avLst/>
          </a:prstGeom>
        </p:spPr>
        <p:txBody>
          <a:bodyPr vert="horz" anchor="b"/>
          <a:lstStyle>
            <a:lvl1pPr marL="0" indent="0">
              <a:lnSpc>
                <a:spcPts val="1174"/>
              </a:lnSpc>
              <a:spcBef>
                <a:spcPts val="0"/>
              </a:spcBef>
              <a:buFontTx/>
              <a:buNone/>
              <a:defRPr sz="952">
                <a:latin typeface=""/>
              </a:defRPr>
            </a:lvl1pPr>
          </a:lstStyle>
          <a:p>
            <a:pPr lvl="0"/>
            <a:r>
              <a:rPr lang="en-GB" dirty="0"/>
              <a:t>Click to edit Master text level</a:t>
            </a:r>
            <a:endParaRPr lang="en-US" dirty="0"/>
          </a:p>
        </p:txBody>
      </p:sp>
    </p:spTree>
    <p:extLst>
      <p:ext uri="{BB962C8B-B14F-4D97-AF65-F5344CB8AC3E}">
        <p14:creationId xmlns:p14="http://schemas.microsoft.com/office/powerpoint/2010/main" val="3638357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itle Placeholder 8"/>
          <p:cNvSpPr>
            <a:spLocks noGrp="1"/>
          </p:cNvSpPr>
          <p:nvPr>
            <p:ph type="title"/>
          </p:nvPr>
        </p:nvSpPr>
        <p:spPr>
          <a:xfrm>
            <a:off x="3047160" y="2"/>
            <a:ext cx="9144840" cy="3428999"/>
          </a:xfrm>
          <a:prstGeom prst="rect">
            <a:avLst/>
          </a:prstGeom>
        </p:spPr>
        <p:txBody>
          <a:bodyPr vert="horz" lIns="91440" tIns="108000" rIns="91440" bIns="45720" rtlCol="0" anchor="t">
            <a:noAutofit/>
          </a:bodyPr>
          <a:lstStyle>
            <a:lvl1pPr>
              <a:defRPr spc="-159"/>
            </a:lvl1pPr>
          </a:lstStyle>
          <a:p>
            <a:r>
              <a:rPr lang="en-GB" dirty="0"/>
              <a:t>Click to edit Master title style</a:t>
            </a:r>
            <a:endParaRPr lang="en-US" dirty="0"/>
          </a:p>
        </p:txBody>
      </p:sp>
      <p:sp>
        <p:nvSpPr>
          <p:cNvPr id="7" name="Text Placeholder 6"/>
          <p:cNvSpPr>
            <a:spLocks noGrp="1"/>
          </p:cNvSpPr>
          <p:nvPr>
            <p:ph type="body" sz="quarter" idx="10"/>
          </p:nvPr>
        </p:nvSpPr>
        <p:spPr>
          <a:xfrm>
            <a:off x="3047161" y="3429001"/>
            <a:ext cx="3047160" cy="1712821"/>
          </a:xfrm>
          <a:prstGeom prst="rect">
            <a:avLst/>
          </a:prstGeom>
        </p:spPr>
        <p:txBody>
          <a:bodyPr vert="horz" anchor="ctr"/>
          <a:lstStyle>
            <a:lvl1pPr marL="0" indent="0">
              <a:lnSpc>
                <a:spcPts val="3257"/>
              </a:lnSpc>
              <a:spcBef>
                <a:spcPts val="0"/>
              </a:spcBef>
              <a:buFontTx/>
              <a:buNone/>
              <a:defRPr sz="2856">
                <a:latin typeface="Helvetica"/>
                <a:cs typeface="Helvetica"/>
              </a:defRPr>
            </a:lvl1pPr>
          </a:lstStyle>
          <a:p>
            <a:pPr lvl="0"/>
            <a:r>
              <a:rPr lang="en-GB" dirty="0"/>
              <a:t>Click to edit Master text styles</a:t>
            </a:r>
          </a:p>
        </p:txBody>
      </p:sp>
      <p:sp>
        <p:nvSpPr>
          <p:cNvPr id="8" name="Text Placeholder 6"/>
          <p:cNvSpPr>
            <a:spLocks noGrp="1"/>
          </p:cNvSpPr>
          <p:nvPr>
            <p:ph type="body" sz="quarter" idx="11"/>
          </p:nvPr>
        </p:nvSpPr>
        <p:spPr>
          <a:xfrm>
            <a:off x="6094320" y="3429001"/>
            <a:ext cx="3047160" cy="1712821"/>
          </a:xfrm>
          <a:prstGeom prst="rect">
            <a:avLst/>
          </a:prstGeom>
        </p:spPr>
        <p:txBody>
          <a:bodyPr vert="horz" anchor="ctr"/>
          <a:lstStyle>
            <a:lvl1pPr marL="0" indent="0">
              <a:lnSpc>
                <a:spcPts val="3257"/>
              </a:lnSpc>
              <a:spcBef>
                <a:spcPts val="0"/>
              </a:spcBef>
              <a:buFontTx/>
              <a:buNone/>
              <a:defRPr sz="2856">
                <a:latin typeface="Helvetica"/>
                <a:cs typeface="Helvetica"/>
              </a:defRPr>
            </a:lvl1pPr>
          </a:lstStyle>
          <a:p>
            <a:pPr lvl="0"/>
            <a:r>
              <a:rPr lang="en-GB" dirty="0"/>
              <a:t>Click to edit Master text styles</a:t>
            </a:r>
          </a:p>
        </p:txBody>
      </p:sp>
      <p:sp>
        <p:nvSpPr>
          <p:cNvPr id="6" name="Rechteck 4"/>
          <p:cNvSpPr/>
          <p:nvPr userDrawn="1"/>
        </p:nvSpPr>
        <p:spPr>
          <a:xfrm>
            <a:off x="-1679" y="2"/>
            <a:ext cx="12191999" cy="6858000"/>
          </a:xfrm>
          <a:prstGeom prst="rect">
            <a:avLst/>
          </a:prstGeom>
          <a:solidFill>
            <a:srgbClr val="FFF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9"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304428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Rectangle 12"/>
          <p:cNvSpPr/>
          <p:nvPr userDrawn="1"/>
        </p:nvSpPr>
        <p:spPr>
          <a:xfrm>
            <a:off x="192661" y="6001194"/>
            <a:ext cx="11999339" cy="856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8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7"/>
          <p:cNvSpPr>
            <a:spLocks noGrp="1"/>
          </p:cNvSpPr>
          <p:nvPr>
            <p:ph type="title"/>
          </p:nvPr>
        </p:nvSpPr>
        <p:spPr>
          <a:xfrm>
            <a:off x="3047161" y="0"/>
            <a:ext cx="3047160" cy="1714500"/>
          </a:xfrm>
          <a:prstGeom prst="rect">
            <a:avLst/>
          </a:prstGeom>
        </p:spPr>
        <p:txBody>
          <a:bodyPr vert="horz" anchor="ctr"/>
          <a:lstStyle>
            <a:lvl1pPr algn="l">
              <a:lnSpc>
                <a:spcPts val="2645"/>
              </a:lnSpc>
              <a:defRPr sz="2221">
                <a:latin typeface="Helvetica"/>
                <a:cs typeface="Helvetica"/>
              </a:defRPr>
            </a:lvl1pPr>
          </a:lstStyle>
          <a:p>
            <a:r>
              <a:rPr lang="en-GB" dirty="0"/>
              <a:t>Click to edit Master title style</a:t>
            </a:r>
            <a:endParaRPr lang="en-US" dirty="0"/>
          </a:p>
        </p:txBody>
      </p:sp>
      <p:sp>
        <p:nvSpPr>
          <p:cNvPr id="17" name="Text Placeholder 16"/>
          <p:cNvSpPr>
            <a:spLocks noGrp="1"/>
          </p:cNvSpPr>
          <p:nvPr>
            <p:ph type="body" sz="quarter" idx="10"/>
          </p:nvPr>
        </p:nvSpPr>
        <p:spPr>
          <a:xfrm>
            <a:off x="3047161" y="1714502"/>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a:t>Click to edit Master text styles</a:t>
            </a:r>
          </a:p>
        </p:txBody>
      </p:sp>
      <p:sp>
        <p:nvSpPr>
          <p:cNvPr id="28" name="Text Placeholder 16"/>
          <p:cNvSpPr>
            <a:spLocks noGrp="1"/>
          </p:cNvSpPr>
          <p:nvPr>
            <p:ph type="body" sz="quarter" idx="11"/>
          </p:nvPr>
        </p:nvSpPr>
        <p:spPr>
          <a:xfrm>
            <a:off x="6094320" y="1714502"/>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a:t>Click to edit Master text styles</a:t>
            </a:r>
          </a:p>
        </p:txBody>
      </p:sp>
      <p:sp>
        <p:nvSpPr>
          <p:cNvPr id="29" name="Text Placeholder 16"/>
          <p:cNvSpPr>
            <a:spLocks noGrp="1"/>
          </p:cNvSpPr>
          <p:nvPr>
            <p:ph type="body" sz="quarter" idx="12"/>
          </p:nvPr>
        </p:nvSpPr>
        <p:spPr>
          <a:xfrm>
            <a:off x="9141481" y="1714502"/>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a:t>Click to edit Master text styles</a:t>
            </a:r>
          </a:p>
        </p:txBody>
      </p:sp>
      <p:sp>
        <p:nvSpPr>
          <p:cNvPr id="30" name="Text Placeholder 16"/>
          <p:cNvSpPr>
            <a:spLocks noGrp="1"/>
          </p:cNvSpPr>
          <p:nvPr>
            <p:ph type="body" sz="quarter" idx="13"/>
          </p:nvPr>
        </p:nvSpPr>
        <p:spPr>
          <a:xfrm>
            <a:off x="6094320" y="3429001"/>
            <a:ext cx="3047160" cy="1714499"/>
          </a:xfrm>
          <a:prstGeom prst="rect">
            <a:avLst/>
          </a:prstGeom>
        </p:spPr>
        <p:txBody>
          <a:bodyPr vert="horz"/>
          <a:lstStyle>
            <a:lvl1pPr marL="0" indent="0">
              <a:lnSpc>
                <a:spcPts val="2147"/>
              </a:lnSpc>
              <a:spcBef>
                <a:spcPts val="0"/>
              </a:spcBef>
              <a:buFontTx/>
              <a:buNone/>
              <a:defRPr sz="1798">
                <a:latin typeface="Helvetica"/>
                <a:cs typeface="Helvetica"/>
              </a:defRPr>
            </a:lvl1pPr>
          </a:lstStyle>
          <a:p>
            <a:pPr lvl="0"/>
            <a:r>
              <a:rPr lang="en-GB" dirty="0"/>
              <a:t>Click to edit Master text styles</a:t>
            </a:r>
          </a:p>
        </p:txBody>
      </p:sp>
    </p:spTree>
    <p:extLst>
      <p:ext uri="{BB962C8B-B14F-4D97-AF65-F5344CB8AC3E}">
        <p14:creationId xmlns:p14="http://schemas.microsoft.com/office/powerpoint/2010/main" val="22794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1B2D6C-C520-400C-A5E2-EA0341B185DA}" type="datetimeFigureOut">
              <a:rPr lang="en-SG" smtClean="0"/>
              <a:t>26/6/2018</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163842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A1B2D6C-C520-400C-A5E2-EA0341B185DA}" type="datetimeFigureOut">
              <a:rPr lang="en-SG" smtClean="0"/>
              <a:t>26/6/2018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366675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A1B2D6C-C520-400C-A5E2-EA0341B185DA}" type="datetimeFigureOut">
              <a:rPr lang="en-SG" smtClean="0"/>
              <a:t>26/6/2018</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397731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A1B2D6C-C520-400C-A5E2-EA0341B185DA}" type="datetimeFigureOut">
              <a:rPr lang="en-SG" smtClean="0"/>
              <a:t>26/6/2018</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173658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B2D6C-C520-400C-A5E2-EA0341B185DA}" type="datetimeFigureOut">
              <a:rPr lang="en-SG" smtClean="0"/>
              <a:t>26/6/2018</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356387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1B2D6C-C520-400C-A5E2-EA0341B185DA}" type="datetimeFigureOut">
              <a:rPr lang="en-SG" smtClean="0"/>
              <a:t>26/6/2018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763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1B2D6C-C520-400C-A5E2-EA0341B185DA}" type="datetimeFigureOut">
              <a:rPr lang="en-SG" smtClean="0"/>
              <a:t>26/6/2018</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AC529CE-2CBE-453C-B312-5B33F67A2972}" type="slidenum">
              <a:rPr lang="en-SG" smtClean="0"/>
              <a:t>‹#›</a:t>
            </a:fld>
            <a:endParaRPr lang="en-SG"/>
          </a:p>
        </p:txBody>
      </p:sp>
    </p:spTree>
    <p:extLst>
      <p:ext uri="{BB962C8B-B14F-4D97-AF65-F5344CB8AC3E}">
        <p14:creationId xmlns:p14="http://schemas.microsoft.com/office/powerpoint/2010/main" val="123263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B2D6C-C520-400C-A5E2-EA0341B185DA}" type="datetimeFigureOut">
              <a:rPr lang="en-SG" smtClean="0"/>
              <a:t>26/6/2018</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529CE-2CBE-453C-B312-5B33F67A2972}" type="slidenum">
              <a:rPr lang="en-SG" smtClean="0"/>
              <a:t>‹#›</a:t>
            </a:fld>
            <a:endParaRPr lang="en-SG"/>
          </a:p>
        </p:txBody>
      </p:sp>
    </p:spTree>
    <p:extLst>
      <p:ext uri="{BB962C8B-B14F-4D97-AF65-F5344CB8AC3E}">
        <p14:creationId xmlns:p14="http://schemas.microsoft.com/office/powerpoint/2010/main" val="4041771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865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3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1" indent="-228597" algn="l" defTabSz="9143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6" indent="-228597" algn="l" defTabSz="91438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0"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9"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4"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28">
          <p15:clr>
            <a:srgbClr val="F26B43"/>
          </p15:clr>
        </p15:guide>
        <p15:guide id="2" pos="5443">
          <p15:clr>
            <a:srgbClr val="F26B43"/>
          </p15:clr>
        </p15:guide>
        <p15:guide id="3" pos="1814">
          <p15:clr>
            <a:srgbClr val="F26B43"/>
          </p15:clr>
        </p15:guide>
        <p15:guide id="5" orient="horz" pos="1020">
          <p15:clr>
            <a:srgbClr val="F26B43"/>
          </p15:clr>
        </p15:guide>
        <p15:guide id="6" orient="horz" pos="3062">
          <p15:clr>
            <a:srgbClr val="F26B43"/>
          </p15:clr>
        </p15:guide>
        <p15:guide id="7" pos="7098">
          <p15:clr>
            <a:srgbClr val="F26B43"/>
          </p15:clr>
        </p15:guide>
        <p15:guide id="8" pos="159">
          <p15:clr>
            <a:srgbClr val="F26B43"/>
          </p15:clr>
        </p15:guide>
        <p15:guide id="9" orient="horz" pos="159">
          <p15:clr>
            <a:srgbClr val="F26B43"/>
          </p15:clr>
        </p15:guide>
        <p15:guide id="10" orient="horz" pos="3923">
          <p15:clr>
            <a:srgbClr val="F26B43"/>
          </p15:clr>
        </p15:guide>
        <p15:guide id="11" pos="3629">
          <p15:clr>
            <a:srgbClr val="F26B43"/>
          </p15:clr>
        </p15:guide>
        <p15:guide id="12" orient="horz" pos="20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4977" y="515526"/>
            <a:ext cx="4038273" cy="5561835"/>
            <a:chOff x="374977" y="583805"/>
            <a:chExt cx="4038273" cy="5561835"/>
          </a:xfrm>
        </p:grpSpPr>
        <p:sp>
          <p:nvSpPr>
            <p:cNvPr id="2" name="Rectangle 1"/>
            <p:cNvSpPr/>
            <p:nvPr/>
          </p:nvSpPr>
          <p:spPr>
            <a:xfrm>
              <a:off x="428306" y="1673704"/>
              <a:ext cx="3984944" cy="4779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00000"/>
                </a:lnSpc>
              </a:pPr>
              <a:r>
                <a:rPr lang="en-SG" dirty="0">
                  <a:solidFill>
                    <a:schemeClr val="tx1"/>
                  </a:solidFill>
                  <a:latin typeface="Akrobat" panose="00000600000000000000" pitchFamily="50" charset="0"/>
                  <a:cs typeface="Helvetica"/>
                </a:rPr>
                <a:t>The Prospect of Automation in Transportation for Future City </a:t>
              </a:r>
              <a:r>
                <a:rPr lang="en-SG" dirty="0" smtClean="0">
                  <a:solidFill>
                    <a:schemeClr val="tx1"/>
                  </a:solidFill>
                  <a:latin typeface="Akrobat" panose="00000600000000000000" pitchFamily="50" charset="0"/>
                  <a:cs typeface="Helvetica"/>
                </a:rPr>
                <a:t>Form</a:t>
              </a:r>
              <a:endParaRPr lang="en-US" dirty="0">
                <a:solidFill>
                  <a:schemeClr val="tx1"/>
                </a:solidFill>
                <a:latin typeface="Akrobat" panose="00000600000000000000" pitchFamily="50" charset="0"/>
                <a:cs typeface="Helvetica"/>
              </a:endParaRPr>
            </a:p>
          </p:txBody>
        </p:sp>
        <p:sp>
          <p:nvSpPr>
            <p:cNvPr id="3" name="Text Placeholder 2"/>
            <p:cNvSpPr txBox="1">
              <a:spLocks/>
            </p:cNvSpPr>
            <p:nvPr/>
          </p:nvSpPr>
          <p:spPr>
            <a:xfrm>
              <a:off x="428306" y="583805"/>
              <a:ext cx="3692844" cy="939266"/>
            </a:xfrm>
            <a:prstGeom prst="rect">
              <a:avLst/>
            </a:prstGeom>
          </p:spPr>
          <p:txBody>
            <a:bodyPr vert="horz" anchor="t"/>
            <a:lstStyle>
              <a:lvl1pPr marL="0" indent="0" algn="l" defTabSz="457200" rtl="0" eaLnBrk="1" latinLnBrk="0" hangingPunct="1">
                <a:lnSpc>
                  <a:spcPts val="3080"/>
                </a:lnSpc>
                <a:spcBef>
                  <a:spcPts val="0"/>
                </a:spcBef>
                <a:buFontTx/>
                <a:buNone/>
                <a:defRPr sz="27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Akrobat ExtraBold" panose="00000900000000000000" pitchFamily="50" charset="0"/>
                  <a:cs typeface="Helvetica" panose="020B0604020202020204" pitchFamily="34" charset="0"/>
                </a:rPr>
                <a:t>Urban Form and Automated Flows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3578"/>
            <a:stretch/>
          </p:blipFill>
          <p:spPr>
            <a:xfrm>
              <a:off x="395962" y="5209710"/>
              <a:ext cx="1917511" cy="935930"/>
            </a:xfrm>
            <a:prstGeom prst="rect">
              <a:avLst/>
            </a:prstGeom>
          </p:spPr>
        </p:pic>
        <p:sp>
          <p:nvSpPr>
            <p:cNvPr id="6" name="Rectangle 5"/>
            <p:cNvSpPr/>
            <p:nvPr/>
          </p:nvSpPr>
          <p:spPr>
            <a:xfrm>
              <a:off x="374977" y="3258287"/>
              <a:ext cx="2564279" cy="4779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100000"/>
                </a:lnSpc>
              </a:pPr>
              <a:r>
                <a:rPr lang="en-SG" sz="1700" dirty="0" smtClean="0">
                  <a:solidFill>
                    <a:schemeClr val="tx1"/>
                  </a:solidFill>
                  <a:latin typeface="Akrobat" panose="00000600000000000000" pitchFamily="50" charset="0"/>
                  <a:cs typeface="Helvetica" panose="020B0604020202020204" pitchFamily="34" charset="0"/>
                </a:rPr>
                <a:t>Tanvi Maheshwari</a:t>
              </a:r>
              <a:endParaRPr lang="en-US" sz="1700" dirty="0">
                <a:solidFill>
                  <a:schemeClr val="tx1"/>
                </a:solidFill>
                <a:latin typeface="Akrobat" panose="00000600000000000000" pitchFamily="50" charset="0"/>
                <a:cs typeface="Helvetica" panose="020B0604020202020204" pitchFamily="34" charset="0"/>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116" y="0"/>
            <a:ext cx="6776884" cy="6858000"/>
          </a:xfrm>
          <a:prstGeom prst="rect">
            <a:avLst/>
          </a:prstGeom>
        </p:spPr>
      </p:pic>
      <p:sp>
        <p:nvSpPr>
          <p:cNvPr id="11" name="TextBox 10"/>
          <p:cNvSpPr txBox="1"/>
          <p:nvPr/>
        </p:nvSpPr>
        <p:spPr>
          <a:xfrm>
            <a:off x="2898334" y="6278914"/>
            <a:ext cx="2557705" cy="400110"/>
          </a:xfrm>
          <a:prstGeom prst="rect">
            <a:avLst/>
          </a:prstGeom>
          <a:noFill/>
        </p:spPr>
        <p:txBody>
          <a:bodyPr wrap="square" rtlCol="0" anchor="b">
            <a:spAutoFit/>
          </a:bodyPr>
          <a:lstStyle/>
          <a:p>
            <a:pPr algn="r"/>
            <a:r>
              <a:rPr lang="en-SG" sz="1000" dirty="0" smtClean="0">
                <a:latin typeface="Akrobat" panose="00000600000000000000" pitchFamily="50" charset="0"/>
                <a:cs typeface="Helvetica"/>
              </a:rPr>
              <a:t>Advertisement </a:t>
            </a:r>
            <a:r>
              <a:rPr lang="en-SG" sz="1000" dirty="0">
                <a:latin typeface="Akrobat" panose="00000600000000000000" pitchFamily="50" charset="0"/>
                <a:cs typeface="Helvetica"/>
              </a:rPr>
              <a:t>of driverless car in 1957. Paleofuture.com</a:t>
            </a:r>
          </a:p>
        </p:txBody>
      </p:sp>
    </p:spTree>
    <p:extLst>
      <p:ext uri="{BB962C8B-B14F-4D97-AF65-F5344CB8AC3E}">
        <p14:creationId xmlns:p14="http://schemas.microsoft.com/office/powerpoint/2010/main" val="1886897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75" y="584382"/>
            <a:ext cx="12218870" cy="523220"/>
          </a:xfrm>
          <a:prstGeom prst="rect">
            <a:avLst/>
          </a:prstGeom>
          <a:noFill/>
        </p:spPr>
        <p:txBody>
          <a:bodyPr wrap="square" rtlCol="0">
            <a:spAutoFit/>
          </a:bodyPr>
          <a:lstStyle/>
          <a:p>
            <a:pPr algn="ctr"/>
            <a:r>
              <a:rPr lang="en-SG" sz="2800" b="1" dirty="0" smtClean="0">
                <a:latin typeface="Akrobat ExtraBold" panose="00000900000000000000" pitchFamily="50" charset="0"/>
                <a:cs typeface="Helvetica" panose="020B0604020202020204" pitchFamily="34" charset="0"/>
              </a:rPr>
              <a:t>How will AVs impact transport flows?</a:t>
            </a:r>
            <a:endParaRPr lang="en-SG" sz="2800" b="1" dirty="0">
              <a:latin typeface="Akrobat ExtraBold" panose="00000900000000000000" pitchFamily="50" charset="0"/>
              <a:cs typeface="Helvetica" panose="020B0604020202020204" pitchFamily="34" charset="0"/>
            </a:endParaRPr>
          </a:p>
        </p:txBody>
      </p:sp>
      <p:sp>
        <p:nvSpPr>
          <p:cNvPr id="5" name="Oval 4"/>
          <p:cNvSpPr/>
          <p:nvPr/>
        </p:nvSpPr>
        <p:spPr>
          <a:xfrm>
            <a:off x="1356322" y="1367152"/>
            <a:ext cx="1184739" cy="118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447320" y="1721422"/>
            <a:ext cx="1037635" cy="450594"/>
          </a:xfrm>
          <a:prstGeom prst="rect">
            <a:avLst/>
          </a:prstGeom>
        </p:spPr>
      </p:pic>
      <p:sp>
        <p:nvSpPr>
          <p:cNvPr id="10" name="Rectangle 9"/>
          <p:cNvSpPr/>
          <p:nvPr/>
        </p:nvSpPr>
        <p:spPr>
          <a:xfrm>
            <a:off x="2682855" y="4941285"/>
            <a:ext cx="4171882" cy="923330"/>
          </a:xfrm>
          <a:prstGeom prst="rect">
            <a:avLst/>
          </a:prstGeom>
        </p:spPr>
        <p:txBody>
          <a:bodyPr wrap="square">
            <a:spAutoFit/>
          </a:bodyPr>
          <a:lstStyle/>
          <a:p>
            <a:r>
              <a:rPr lang="en-SG" dirty="0" smtClean="0">
                <a:latin typeface="Akrobat" panose="00000600000000000000" pitchFamily="50" charset="0"/>
              </a:rPr>
              <a:t>‘Internet of Things’ will boost the viability of AVs, and help to consolidate transport flows </a:t>
            </a:r>
            <a:r>
              <a:rPr lang="en-SG" dirty="0">
                <a:latin typeface="Akrobat" panose="00000600000000000000" pitchFamily="50" charset="0"/>
              </a:rPr>
              <a:t>into one integrated connected system</a:t>
            </a:r>
          </a:p>
        </p:txBody>
      </p:sp>
      <p:sp>
        <p:nvSpPr>
          <p:cNvPr id="11" name="Rectangle 10"/>
          <p:cNvSpPr/>
          <p:nvPr/>
        </p:nvSpPr>
        <p:spPr>
          <a:xfrm>
            <a:off x="2558509" y="3284407"/>
            <a:ext cx="3455529" cy="646331"/>
          </a:xfrm>
          <a:prstGeom prst="rect">
            <a:avLst/>
          </a:prstGeom>
        </p:spPr>
        <p:txBody>
          <a:bodyPr wrap="square">
            <a:spAutoFit/>
          </a:bodyPr>
          <a:lstStyle/>
          <a:p>
            <a:r>
              <a:rPr lang="en-SG" dirty="0" smtClean="0">
                <a:latin typeface="Akrobat" panose="00000600000000000000" pitchFamily="50" charset="0"/>
              </a:rPr>
              <a:t>Electrification of vehicles will be supported by AVs</a:t>
            </a:r>
            <a:endParaRPr lang="en-SG" dirty="0">
              <a:latin typeface="Akrobat" panose="00000600000000000000" pitchFamily="50" charset="0"/>
            </a:endParaRPr>
          </a:p>
        </p:txBody>
      </p:sp>
      <p:sp>
        <p:nvSpPr>
          <p:cNvPr id="12" name="Rectangle 11"/>
          <p:cNvSpPr/>
          <p:nvPr/>
        </p:nvSpPr>
        <p:spPr>
          <a:xfrm>
            <a:off x="2558508" y="1497856"/>
            <a:ext cx="3455529" cy="923330"/>
          </a:xfrm>
          <a:prstGeom prst="rect">
            <a:avLst/>
          </a:prstGeom>
        </p:spPr>
        <p:txBody>
          <a:bodyPr wrap="square">
            <a:spAutoFit/>
          </a:bodyPr>
          <a:lstStyle/>
          <a:p>
            <a:r>
              <a:rPr lang="en-SG" dirty="0" smtClean="0">
                <a:latin typeface="Akrobat" panose="00000600000000000000" pitchFamily="50" charset="0"/>
                <a:cs typeface="Helvetica" panose="020B0604020202020204" pitchFamily="34" charset="0"/>
              </a:rPr>
              <a:t>Unprecedented level of comfort and easy of personal mobility will be possible with autonomy</a:t>
            </a:r>
            <a:endParaRPr lang="en-SG" dirty="0">
              <a:latin typeface="Akrobat" panose="00000600000000000000" pitchFamily="50" charset="0"/>
              <a:cs typeface="Helvetica" panose="020B0604020202020204" pitchFamily="34" charset="0"/>
            </a:endParaRPr>
          </a:p>
        </p:txBody>
      </p:sp>
      <p:sp>
        <p:nvSpPr>
          <p:cNvPr id="13" name="Rectangle 12"/>
          <p:cNvSpPr/>
          <p:nvPr/>
        </p:nvSpPr>
        <p:spPr>
          <a:xfrm>
            <a:off x="7739313" y="3067266"/>
            <a:ext cx="3455529" cy="923330"/>
          </a:xfrm>
          <a:prstGeom prst="rect">
            <a:avLst/>
          </a:prstGeom>
        </p:spPr>
        <p:txBody>
          <a:bodyPr wrap="square">
            <a:spAutoFit/>
          </a:bodyPr>
          <a:lstStyle/>
          <a:p>
            <a:r>
              <a:rPr lang="en-SG" dirty="0" smtClean="0">
                <a:latin typeface="Akrobat" panose="00000600000000000000" pitchFamily="50" charset="0"/>
              </a:rPr>
              <a:t>Rise of car sharing and end of personal vehicle ownership is enabled by AVs</a:t>
            </a:r>
            <a:endParaRPr lang="en-SG" dirty="0">
              <a:latin typeface="Akrobat" panose="00000600000000000000" pitchFamily="50" charset="0"/>
            </a:endParaRPr>
          </a:p>
        </p:txBody>
      </p:sp>
      <p:grpSp>
        <p:nvGrpSpPr>
          <p:cNvPr id="22" name="Group 21"/>
          <p:cNvGrpSpPr/>
          <p:nvPr/>
        </p:nvGrpSpPr>
        <p:grpSpPr>
          <a:xfrm>
            <a:off x="1356322" y="2908700"/>
            <a:ext cx="1184739" cy="1184739"/>
            <a:chOff x="375154" y="2277476"/>
            <a:chExt cx="1184739" cy="1184739"/>
          </a:xfrm>
        </p:grpSpPr>
        <p:sp>
          <p:nvSpPr>
            <p:cNvPr id="8" name="Oval 7"/>
            <p:cNvSpPr/>
            <p:nvPr/>
          </p:nvSpPr>
          <p:spPr>
            <a:xfrm>
              <a:off x="375154" y="2277476"/>
              <a:ext cx="1184739" cy="118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4" name="Picture 13"/>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392602" y="2412431"/>
              <a:ext cx="1016569" cy="1016569"/>
            </a:xfrm>
            <a:prstGeom prst="rect">
              <a:avLst/>
            </a:prstGeom>
          </p:spPr>
        </p:pic>
      </p:grpSp>
      <p:grpSp>
        <p:nvGrpSpPr>
          <p:cNvPr id="23" name="Group 22"/>
          <p:cNvGrpSpPr/>
          <p:nvPr/>
        </p:nvGrpSpPr>
        <p:grpSpPr>
          <a:xfrm>
            <a:off x="6458618" y="2914591"/>
            <a:ext cx="1184739" cy="1184739"/>
            <a:chOff x="392602" y="3566545"/>
            <a:chExt cx="1184739" cy="1184739"/>
          </a:xfrm>
        </p:grpSpPr>
        <p:sp>
          <p:nvSpPr>
            <p:cNvPr id="6" name="Oval 5"/>
            <p:cNvSpPr/>
            <p:nvPr/>
          </p:nvSpPr>
          <p:spPr>
            <a:xfrm>
              <a:off x="392602" y="3566545"/>
              <a:ext cx="1184739" cy="118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5" name="Picture 14"/>
            <p:cNvPicPr>
              <a:picLocks noChangeAspect="1"/>
            </p:cNvPicPr>
            <p:nvPr/>
          </p:nvPicPr>
          <p:blipFill rotWithShape="1">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l="17881" t="7704" r="17040" b="33193"/>
            <a:stretch/>
          </p:blipFill>
          <p:spPr>
            <a:xfrm>
              <a:off x="521728" y="3738800"/>
              <a:ext cx="947406" cy="860413"/>
            </a:xfrm>
            <a:prstGeom prst="rect">
              <a:avLst/>
            </a:prstGeom>
          </p:spPr>
        </p:pic>
      </p:grpSp>
      <p:grpSp>
        <p:nvGrpSpPr>
          <p:cNvPr id="24" name="Group 23"/>
          <p:cNvGrpSpPr/>
          <p:nvPr/>
        </p:nvGrpSpPr>
        <p:grpSpPr>
          <a:xfrm>
            <a:off x="1368990" y="4793959"/>
            <a:ext cx="1184739" cy="1184739"/>
            <a:chOff x="392602" y="4851663"/>
            <a:chExt cx="1184739" cy="1184739"/>
          </a:xfrm>
        </p:grpSpPr>
        <p:sp>
          <p:nvSpPr>
            <p:cNvPr id="7" name="Oval 6"/>
            <p:cNvSpPr/>
            <p:nvPr/>
          </p:nvSpPr>
          <p:spPr>
            <a:xfrm>
              <a:off x="392602" y="4851663"/>
              <a:ext cx="1184739" cy="118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Pictur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728" y="5071877"/>
              <a:ext cx="777555" cy="777555"/>
            </a:xfrm>
            <a:prstGeom prst="rect">
              <a:avLst/>
            </a:prstGeom>
          </p:spPr>
        </p:pic>
      </p:grpSp>
      <p:sp>
        <p:nvSpPr>
          <p:cNvPr id="18" name="Rectangle 17"/>
          <p:cNvSpPr/>
          <p:nvPr/>
        </p:nvSpPr>
        <p:spPr>
          <a:xfrm>
            <a:off x="7643357" y="1497857"/>
            <a:ext cx="3455529" cy="646331"/>
          </a:xfrm>
          <a:prstGeom prst="rect">
            <a:avLst/>
          </a:prstGeom>
        </p:spPr>
        <p:txBody>
          <a:bodyPr wrap="square">
            <a:spAutoFit/>
          </a:bodyPr>
          <a:lstStyle/>
          <a:p>
            <a:r>
              <a:rPr lang="en-SG" dirty="0" smtClean="0">
                <a:latin typeface="Akrobat" panose="00000600000000000000" pitchFamily="50" charset="0"/>
                <a:cs typeface="Helvetica" panose="020B0604020202020204" pitchFamily="34" charset="0"/>
              </a:rPr>
              <a:t>Automation will enable </a:t>
            </a:r>
            <a:r>
              <a:rPr lang="en-SG" dirty="0" smtClean="0">
                <a:latin typeface="Akrobat" panose="00000600000000000000" pitchFamily="50" charset="0"/>
              </a:rPr>
              <a:t>‘</a:t>
            </a:r>
            <a:r>
              <a:rPr lang="en-SG" dirty="0">
                <a:latin typeface="Akrobat" panose="00000600000000000000" pitchFamily="50" charset="0"/>
              </a:rPr>
              <a:t>ungluing’ of transport flows from </a:t>
            </a:r>
            <a:r>
              <a:rPr lang="en-SG" dirty="0" smtClean="0">
                <a:latin typeface="Akrobat" panose="00000600000000000000" pitchFamily="50" charset="0"/>
              </a:rPr>
              <a:t>infrastructure.</a:t>
            </a:r>
            <a:r>
              <a:rPr lang="en-SG" dirty="0" smtClean="0">
                <a:latin typeface="Akrobat" panose="00000600000000000000" pitchFamily="50" charset="0"/>
                <a:cs typeface="Helvetica" panose="020B0604020202020204" pitchFamily="34" charset="0"/>
              </a:rPr>
              <a:t>  </a:t>
            </a:r>
            <a:endParaRPr lang="en-SG" dirty="0">
              <a:latin typeface="Akrobat" panose="00000600000000000000" pitchFamily="50" charset="0"/>
              <a:cs typeface="Helvetica" panose="020B0604020202020204" pitchFamily="34" charset="0"/>
            </a:endParaRPr>
          </a:p>
        </p:txBody>
      </p:sp>
      <p:grpSp>
        <p:nvGrpSpPr>
          <p:cNvPr id="21" name="Group 20"/>
          <p:cNvGrpSpPr/>
          <p:nvPr/>
        </p:nvGrpSpPr>
        <p:grpSpPr>
          <a:xfrm>
            <a:off x="6458618" y="1367152"/>
            <a:ext cx="1184739" cy="1184739"/>
            <a:chOff x="7039015" y="1023225"/>
            <a:chExt cx="1184739" cy="1184739"/>
          </a:xfrm>
        </p:grpSpPr>
        <p:sp>
          <p:nvSpPr>
            <p:cNvPr id="17" name="Oval 16"/>
            <p:cNvSpPr/>
            <p:nvPr/>
          </p:nvSpPr>
          <p:spPr>
            <a:xfrm>
              <a:off x="7039015" y="1023225"/>
              <a:ext cx="1184739" cy="118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172" name="Picture 4" descr="Image result for car icon axo"/>
            <p:cNvPicPr>
              <a:picLocks noChangeAspect="1" noChangeArrowheads="1"/>
            </p:cNvPicPr>
            <p:nvPr/>
          </p:nvPicPr>
          <p:blipFill rotWithShape="1">
            <a:blip r:embed="rId7">
              <a:clrChange>
                <a:clrFrom>
                  <a:srgbClr val="D9DBDA"/>
                </a:clrFrom>
                <a:clrTo>
                  <a:srgbClr val="D9DBDA">
                    <a:alpha val="0"/>
                  </a:srgbClr>
                </a:clrTo>
              </a:clrChange>
              <a:extLst>
                <a:ext uri="{28A0092B-C50C-407E-A947-70E740481C1C}">
                  <a14:useLocalDpi xmlns:a14="http://schemas.microsoft.com/office/drawing/2010/main" val="0"/>
                </a:ext>
              </a:extLst>
            </a:blip>
            <a:srcRect l="30030" t="79332" r="54025" b="8438"/>
            <a:stretch/>
          </p:blipFill>
          <p:spPr bwMode="auto">
            <a:xfrm>
              <a:off x="7288518" y="1383490"/>
              <a:ext cx="634839" cy="547475"/>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Decision 19"/>
            <p:cNvSpPr/>
            <p:nvPr/>
          </p:nvSpPr>
          <p:spPr>
            <a:xfrm>
              <a:off x="7126606" y="1538600"/>
              <a:ext cx="1035032" cy="360855"/>
            </a:xfrm>
            <a:prstGeom prst="flowChartDecision">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SG"/>
            </a:p>
          </p:txBody>
        </p:sp>
        <p:pic>
          <p:nvPicPr>
            <p:cNvPr id="7174" name="Picture 6" descr="Image result for tree ic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0002" y="1189698"/>
              <a:ext cx="542694" cy="5426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1094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003189"/>
            <a:ext cx="12192001" cy="523220"/>
          </a:xfrm>
          <a:prstGeom prst="rect">
            <a:avLst/>
          </a:prstGeom>
          <a:noFill/>
        </p:spPr>
        <p:txBody>
          <a:bodyPr wrap="square" rtlCol="0">
            <a:spAutoFit/>
          </a:bodyPr>
          <a:lstStyle/>
          <a:p>
            <a:pPr algn="ctr"/>
            <a:r>
              <a:rPr lang="en-SG" sz="2800" b="1" dirty="0" smtClean="0">
                <a:latin typeface="Akrobat ExtraBold" panose="00000900000000000000" pitchFamily="50" charset="0"/>
                <a:cs typeface="Helvetica" panose="020B0604020202020204" pitchFamily="34" charset="0"/>
              </a:rPr>
              <a:t>How do we reimagine city form in response to this?</a:t>
            </a:r>
            <a:endParaRPr lang="en-SG" sz="2800" b="1" dirty="0">
              <a:latin typeface="Akrobat ExtraBold" panose="00000900000000000000" pitchFamily="50" charset="0"/>
              <a:cs typeface="Helvetica"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946" t="44336" r="43631" b="45499"/>
          <a:stretch/>
        </p:blipFill>
        <p:spPr>
          <a:xfrm>
            <a:off x="5235959" y="3046058"/>
            <a:ext cx="1636602" cy="687257"/>
          </a:xfrm>
          <a:prstGeom prst="rect">
            <a:avLst/>
          </a:prstGeom>
        </p:spPr>
      </p:pic>
    </p:spTree>
    <p:extLst>
      <p:ext uri="{BB962C8B-B14F-4D97-AF65-F5344CB8AC3E}">
        <p14:creationId xmlns:p14="http://schemas.microsoft.com/office/powerpoint/2010/main" val="515884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inistry of transport singapore autonomous vehicles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7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317841"/>
            <a:ext cx="12192000" cy="481839"/>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
        <p:nvSpPr>
          <p:cNvPr id="2" name="TextBox 1"/>
          <p:cNvSpPr txBox="1"/>
          <p:nvPr/>
        </p:nvSpPr>
        <p:spPr>
          <a:xfrm>
            <a:off x="443511" y="2321585"/>
            <a:ext cx="4873150" cy="461665"/>
          </a:xfrm>
          <a:prstGeom prst="rect">
            <a:avLst/>
          </a:prstGeom>
          <a:noFill/>
        </p:spPr>
        <p:txBody>
          <a:bodyPr wrap="square" rtlCol="0">
            <a:spAutoFit/>
          </a:bodyPr>
          <a:lstStyle/>
          <a:p>
            <a:r>
              <a:rPr lang="en-SG" sz="2400" dirty="0" smtClean="0">
                <a:latin typeface="Akrobat ExtraBold" panose="00000900000000000000" pitchFamily="50" charset="0"/>
              </a:rPr>
              <a:t>AV </a:t>
            </a:r>
            <a:r>
              <a:rPr lang="en-SG" sz="2400" dirty="0" smtClean="0">
                <a:latin typeface="Akrobat ExtraBold" panose="00000900000000000000" pitchFamily="50" charset="0"/>
                <a:ea typeface="Helvetica Neue" panose="020B0403020202020204" pitchFamily="2" charset="0"/>
              </a:rPr>
              <a:t>≠ Car - Driver</a:t>
            </a:r>
            <a:endParaRPr lang="en-SG" sz="2400" dirty="0">
              <a:latin typeface="Akrobat ExtraBold" panose="00000900000000000000" pitchFamily="50" charset="0"/>
            </a:endParaRPr>
          </a:p>
        </p:txBody>
      </p:sp>
      <p:sp>
        <p:nvSpPr>
          <p:cNvPr id="5" name="TextBox 4"/>
          <p:cNvSpPr txBox="1"/>
          <p:nvPr/>
        </p:nvSpPr>
        <p:spPr>
          <a:xfrm>
            <a:off x="8978900" y="6356350"/>
            <a:ext cx="2946400" cy="400110"/>
          </a:xfrm>
          <a:prstGeom prst="rect">
            <a:avLst/>
          </a:prstGeom>
          <a:solidFill>
            <a:schemeClr val="bg1">
              <a:lumMod val="75000"/>
            </a:schemeClr>
          </a:solidFill>
        </p:spPr>
        <p:txBody>
          <a:bodyPr wrap="square" rtlCol="0">
            <a:spAutoFit/>
          </a:bodyPr>
          <a:lstStyle/>
          <a:p>
            <a:r>
              <a:rPr lang="en-SG" sz="1000" dirty="0">
                <a:latin typeface="Akrobat" panose="00000600000000000000" pitchFamily="50" charset="0"/>
              </a:rPr>
              <a:t>Concept of a future town centre in Singapore with autonomous Vehicles. (Source: Ministry of Transport)</a:t>
            </a:r>
          </a:p>
        </p:txBody>
      </p:sp>
    </p:spTree>
    <p:extLst>
      <p:ext uri="{BB962C8B-B14F-4D97-AF65-F5344CB8AC3E}">
        <p14:creationId xmlns:p14="http://schemas.microsoft.com/office/powerpoint/2010/main" val="2069780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984" b="14808"/>
          <a:stretch/>
        </p:blipFill>
        <p:spPr>
          <a:xfrm>
            <a:off x="0" y="-6351"/>
            <a:ext cx="12192000" cy="6934199"/>
          </a:xfrm>
          <a:prstGeom prst="rect">
            <a:avLst/>
          </a:prstGeom>
        </p:spPr>
      </p:pic>
      <p:sp>
        <p:nvSpPr>
          <p:cNvPr id="4" name="Rectangle 3"/>
          <p:cNvSpPr/>
          <p:nvPr/>
        </p:nvSpPr>
        <p:spPr>
          <a:xfrm>
            <a:off x="0" y="2317841"/>
            <a:ext cx="12192000" cy="481839"/>
          </a:xfrm>
          <a:prstGeom prst="rect">
            <a:avLst/>
          </a:prstGeom>
          <a:solidFill>
            <a:schemeClr val="l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SG"/>
          </a:p>
        </p:txBody>
      </p:sp>
      <p:sp>
        <p:nvSpPr>
          <p:cNvPr id="2" name="TextBox 1"/>
          <p:cNvSpPr txBox="1"/>
          <p:nvPr/>
        </p:nvSpPr>
        <p:spPr>
          <a:xfrm>
            <a:off x="443510" y="2321585"/>
            <a:ext cx="8319489" cy="461665"/>
          </a:xfrm>
          <a:prstGeom prst="rect">
            <a:avLst/>
          </a:prstGeom>
          <a:noFill/>
        </p:spPr>
        <p:txBody>
          <a:bodyPr wrap="square" rtlCol="0">
            <a:spAutoFit/>
          </a:bodyPr>
          <a:lstStyle/>
          <a:p>
            <a:r>
              <a:rPr lang="en-SG" sz="2400" dirty="0" smtClean="0">
                <a:latin typeface="Akrobat ExtraBold" panose="00000900000000000000" pitchFamily="50" charset="0"/>
              </a:rPr>
              <a:t>Context Specific Urban Design Strategies and Operational Paradigms</a:t>
            </a:r>
            <a:endParaRPr lang="en-SG" sz="2400" dirty="0">
              <a:latin typeface="Akrobat ExtraBold" panose="00000900000000000000" pitchFamily="50" charset="0"/>
            </a:endParaRPr>
          </a:p>
        </p:txBody>
      </p:sp>
      <p:sp>
        <p:nvSpPr>
          <p:cNvPr id="6" name="TextBox 5"/>
          <p:cNvSpPr txBox="1"/>
          <p:nvPr/>
        </p:nvSpPr>
        <p:spPr>
          <a:xfrm>
            <a:off x="9645650" y="6477001"/>
            <a:ext cx="2279650" cy="246221"/>
          </a:xfrm>
          <a:prstGeom prst="rect">
            <a:avLst/>
          </a:prstGeom>
          <a:solidFill>
            <a:schemeClr val="bg1">
              <a:lumMod val="75000"/>
            </a:schemeClr>
          </a:solidFill>
        </p:spPr>
        <p:txBody>
          <a:bodyPr wrap="square" rtlCol="0">
            <a:spAutoFit/>
          </a:bodyPr>
          <a:lstStyle/>
          <a:p>
            <a:r>
              <a:rPr lang="en-SG" sz="1000" dirty="0">
                <a:latin typeface="Akrobat" panose="00000600000000000000" pitchFamily="50" charset="0"/>
              </a:rPr>
              <a:t>From WSP Parsons Brinckerhoff </a:t>
            </a:r>
            <a:r>
              <a:rPr lang="en-SG" sz="1000" dirty="0" err="1">
                <a:latin typeface="Akrobat" panose="00000600000000000000" pitchFamily="50" charset="0"/>
              </a:rPr>
              <a:t>Farrels</a:t>
            </a:r>
            <a:r>
              <a:rPr lang="en-SG" sz="1000" dirty="0">
                <a:latin typeface="Akrobat" panose="00000600000000000000" pitchFamily="50" charset="0"/>
              </a:rPr>
              <a:t> </a:t>
            </a:r>
            <a:r>
              <a:rPr lang="en-SG" sz="1000" dirty="0" smtClean="0">
                <a:latin typeface="Akrobat" panose="00000600000000000000" pitchFamily="50" charset="0"/>
              </a:rPr>
              <a:t>2016 </a:t>
            </a:r>
            <a:endParaRPr lang="en-SG" sz="1000" dirty="0">
              <a:latin typeface="Akrobat" panose="00000600000000000000" pitchFamily="50" charset="0"/>
            </a:endParaRPr>
          </a:p>
        </p:txBody>
      </p:sp>
    </p:spTree>
    <p:extLst>
      <p:ext uri="{BB962C8B-B14F-4D97-AF65-F5344CB8AC3E}">
        <p14:creationId xmlns:p14="http://schemas.microsoft.com/office/powerpoint/2010/main" val="3421136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301" y="523547"/>
            <a:ext cx="5194299" cy="4401205"/>
          </a:xfrm>
          <a:prstGeom prst="rect">
            <a:avLst/>
          </a:prstGeom>
          <a:noFill/>
        </p:spPr>
        <p:txBody>
          <a:bodyPr wrap="square" rtlCol="0">
            <a:spAutoFit/>
          </a:bodyPr>
          <a:lstStyle/>
          <a:p>
            <a:r>
              <a:rPr lang="en-SG" sz="2800" b="1" dirty="0" smtClean="0">
                <a:latin typeface="Akrobat" panose="00000600000000000000" pitchFamily="50" charset="0"/>
                <a:cs typeface="Helvetica" panose="020B0604020202020204" pitchFamily="34" charset="0"/>
              </a:rPr>
              <a:t>What is the existing urban form?</a:t>
            </a:r>
          </a:p>
          <a:p>
            <a:endParaRPr lang="en-SG" sz="2800" b="1" dirty="0">
              <a:latin typeface="Akrobat" panose="00000600000000000000" pitchFamily="50" charset="0"/>
              <a:cs typeface="Helvetica" panose="020B0604020202020204" pitchFamily="34" charset="0"/>
            </a:endParaRPr>
          </a:p>
          <a:p>
            <a:pPr>
              <a:lnSpc>
                <a:spcPct val="200000"/>
              </a:lnSpc>
            </a:pPr>
            <a:r>
              <a:rPr lang="en-SG" sz="2800" b="1" dirty="0" smtClean="0">
                <a:latin typeface="Akrobat ExtraBold" panose="00000900000000000000" pitchFamily="50" charset="0"/>
                <a:cs typeface="Helvetica" panose="020B0604020202020204" pitchFamily="34" charset="0"/>
              </a:rPr>
              <a:t>Network Topology?</a:t>
            </a:r>
          </a:p>
          <a:p>
            <a:pPr>
              <a:lnSpc>
                <a:spcPct val="200000"/>
              </a:lnSpc>
            </a:pPr>
            <a:r>
              <a:rPr lang="en-SG" sz="2800" b="1" dirty="0" smtClean="0">
                <a:latin typeface="Akrobat ExtraBold" panose="00000900000000000000" pitchFamily="50" charset="0"/>
                <a:cs typeface="Helvetica" panose="020B0604020202020204" pitchFamily="34" charset="0"/>
              </a:rPr>
              <a:t>Land Use Distribution?</a:t>
            </a:r>
          </a:p>
          <a:p>
            <a:pPr>
              <a:lnSpc>
                <a:spcPct val="200000"/>
              </a:lnSpc>
            </a:pPr>
            <a:r>
              <a:rPr lang="en-SG" sz="2800" b="1" dirty="0" smtClean="0">
                <a:latin typeface="Akrobat ExtraBold" panose="00000900000000000000" pitchFamily="50" charset="0"/>
                <a:cs typeface="Helvetica" panose="020B0604020202020204" pitchFamily="34" charset="0"/>
              </a:rPr>
              <a:t>Development Intensity?</a:t>
            </a:r>
          </a:p>
          <a:p>
            <a:pPr>
              <a:lnSpc>
                <a:spcPct val="200000"/>
              </a:lnSpc>
            </a:pPr>
            <a:r>
              <a:rPr lang="en-SG" sz="2800" b="1" dirty="0" smtClean="0">
                <a:latin typeface="Akrobat ExtraBold" panose="00000900000000000000" pitchFamily="50" charset="0"/>
                <a:cs typeface="Helvetica" panose="020B0604020202020204" pitchFamily="34" charset="0"/>
              </a:rPr>
              <a:t>Street Profile?</a:t>
            </a:r>
            <a:endParaRPr lang="en-SG" sz="2800" b="1" dirty="0">
              <a:latin typeface="Akrobat ExtraBold" panose="00000900000000000000" pitchFamily="50" charset="0"/>
              <a:cs typeface="Helvetica" panose="020B0604020202020204" pitchFamily="34" charset="0"/>
            </a:endParaRPr>
          </a:p>
        </p:txBody>
      </p:sp>
    </p:spTree>
    <p:extLst>
      <p:ext uri="{BB962C8B-B14F-4D97-AF65-F5344CB8AC3E}">
        <p14:creationId xmlns:p14="http://schemas.microsoft.com/office/powerpoint/2010/main" val="2466371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301" y="523547"/>
            <a:ext cx="5194299" cy="4401205"/>
          </a:xfrm>
          <a:prstGeom prst="rect">
            <a:avLst/>
          </a:prstGeom>
          <a:noFill/>
        </p:spPr>
        <p:txBody>
          <a:bodyPr wrap="square" rtlCol="0">
            <a:spAutoFit/>
          </a:bodyPr>
          <a:lstStyle/>
          <a:p>
            <a:r>
              <a:rPr lang="en-SG" sz="2800" b="1" dirty="0" smtClean="0">
                <a:latin typeface="Akrobat ExtraBold" panose="00000900000000000000" pitchFamily="50" charset="0"/>
                <a:cs typeface="Helvetica" panose="020B0604020202020204" pitchFamily="34" charset="0"/>
              </a:rPr>
              <a:t>What is the existing urban form?</a:t>
            </a:r>
          </a:p>
          <a:p>
            <a:endParaRPr lang="en-SG" sz="2800" b="1" dirty="0">
              <a:latin typeface="Akrobat" panose="00000600000000000000" pitchFamily="50" charset="0"/>
              <a:cs typeface="Helvetica" panose="020B0604020202020204" pitchFamily="34" charset="0"/>
            </a:endParaRPr>
          </a:p>
          <a:p>
            <a:pPr>
              <a:lnSpc>
                <a:spcPct val="200000"/>
              </a:lnSpc>
            </a:pPr>
            <a:r>
              <a:rPr lang="en-SG" sz="2800" b="1" dirty="0" smtClean="0">
                <a:latin typeface="Akrobat" panose="00000600000000000000" pitchFamily="50" charset="0"/>
                <a:cs typeface="Helvetica" panose="020B0604020202020204" pitchFamily="34" charset="0"/>
              </a:rPr>
              <a:t>Network Topology?</a:t>
            </a:r>
          </a:p>
          <a:p>
            <a:pPr>
              <a:lnSpc>
                <a:spcPct val="200000"/>
              </a:lnSpc>
            </a:pPr>
            <a:r>
              <a:rPr lang="en-SG" sz="2800" b="1" dirty="0" smtClean="0">
                <a:latin typeface="Akrobat" panose="00000600000000000000" pitchFamily="50" charset="0"/>
                <a:cs typeface="Helvetica" panose="020B0604020202020204" pitchFamily="34" charset="0"/>
              </a:rPr>
              <a:t>Land Use Distribution?</a:t>
            </a:r>
          </a:p>
          <a:p>
            <a:pPr>
              <a:lnSpc>
                <a:spcPct val="200000"/>
              </a:lnSpc>
            </a:pPr>
            <a:r>
              <a:rPr lang="en-SG" sz="2800" b="1" dirty="0" smtClean="0">
                <a:latin typeface="Akrobat" panose="00000600000000000000" pitchFamily="50" charset="0"/>
                <a:cs typeface="Helvetica" panose="020B0604020202020204" pitchFamily="34" charset="0"/>
              </a:rPr>
              <a:t>Development Intensity?</a:t>
            </a:r>
          </a:p>
          <a:p>
            <a:pPr>
              <a:lnSpc>
                <a:spcPct val="200000"/>
              </a:lnSpc>
            </a:pPr>
            <a:r>
              <a:rPr lang="en-SG" sz="2800" b="1" dirty="0" smtClean="0">
                <a:latin typeface="Akrobat" panose="00000600000000000000" pitchFamily="50" charset="0"/>
                <a:cs typeface="Helvetica" panose="020B0604020202020204" pitchFamily="34" charset="0"/>
              </a:rPr>
              <a:t>Street Profile?</a:t>
            </a:r>
            <a:endParaRPr lang="en-SG" sz="2800" b="1" dirty="0">
              <a:latin typeface="Akrobat" panose="00000600000000000000" pitchFamily="50" charset="0"/>
              <a:cs typeface="Helvetica" panose="020B0604020202020204" pitchFamily="34" charset="0"/>
            </a:endParaRPr>
          </a:p>
        </p:txBody>
      </p:sp>
      <p:sp>
        <p:nvSpPr>
          <p:cNvPr id="4" name="TextBox 3"/>
          <p:cNvSpPr txBox="1"/>
          <p:nvPr/>
        </p:nvSpPr>
        <p:spPr>
          <a:xfrm>
            <a:off x="6565901" y="523547"/>
            <a:ext cx="4933949" cy="5755422"/>
          </a:xfrm>
          <a:prstGeom prst="rect">
            <a:avLst/>
          </a:prstGeom>
          <a:noFill/>
        </p:spPr>
        <p:txBody>
          <a:bodyPr wrap="square" rtlCol="0">
            <a:spAutoFit/>
          </a:bodyPr>
          <a:lstStyle/>
          <a:p>
            <a:r>
              <a:rPr lang="en-SG" sz="2800" b="1" dirty="0" smtClean="0">
                <a:latin typeface="Akrobat ExtraBold" panose="00000900000000000000" pitchFamily="50" charset="0"/>
                <a:cs typeface="Helvetica" panose="020B0604020202020204" pitchFamily="34" charset="0"/>
              </a:rPr>
              <a:t>What is the operational mode?</a:t>
            </a:r>
          </a:p>
          <a:p>
            <a:endParaRPr lang="en-SG" sz="2800" b="1" dirty="0">
              <a:latin typeface="Akrobat" panose="00000600000000000000" pitchFamily="50" charset="0"/>
              <a:cs typeface="Helvetica" panose="020B0604020202020204" pitchFamily="34" charset="0"/>
            </a:endParaRPr>
          </a:p>
          <a:p>
            <a:pPr>
              <a:spcAft>
                <a:spcPts val="1800"/>
              </a:spcAft>
            </a:pPr>
            <a:r>
              <a:rPr lang="en-SG" sz="2800" b="1" dirty="0" smtClean="0">
                <a:latin typeface="Akrobat" panose="00000600000000000000" pitchFamily="50" charset="0"/>
                <a:cs typeface="Helvetica" panose="020B0604020202020204" pitchFamily="34" charset="0"/>
              </a:rPr>
              <a:t>Private, enterprise </a:t>
            </a:r>
            <a:r>
              <a:rPr lang="en-SG" sz="2800" b="1" dirty="0" smtClean="0">
                <a:latin typeface="Akrobat" panose="00000600000000000000" pitchFamily="50" charset="0"/>
                <a:cs typeface="Helvetica" panose="020B0604020202020204" pitchFamily="34" charset="0"/>
              </a:rPr>
              <a:t>or </a:t>
            </a:r>
            <a:r>
              <a:rPr lang="en-SG" sz="2800" b="1" dirty="0" smtClean="0">
                <a:latin typeface="Akrobat" panose="00000600000000000000" pitchFamily="50" charset="0"/>
                <a:cs typeface="Helvetica" panose="020B0604020202020204" pitchFamily="34" charset="0"/>
              </a:rPr>
              <a:t>government dominated?</a:t>
            </a:r>
          </a:p>
          <a:p>
            <a:pPr>
              <a:spcAft>
                <a:spcPts val="1800"/>
              </a:spcAft>
            </a:pPr>
            <a:r>
              <a:rPr lang="en-SG" sz="2800" b="1" dirty="0" smtClean="0">
                <a:latin typeface="Akrobat" panose="00000600000000000000" pitchFamily="50" charset="0"/>
                <a:cs typeface="Helvetica" panose="020B0604020202020204" pitchFamily="34" charset="0"/>
              </a:rPr>
              <a:t>Size and mix of fleet?</a:t>
            </a:r>
          </a:p>
          <a:p>
            <a:pPr>
              <a:spcAft>
                <a:spcPts val="1800"/>
              </a:spcAft>
            </a:pPr>
            <a:r>
              <a:rPr lang="en-SG" sz="2800" b="1" dirty="0" smtClean="0">
                <a:latin typeface="Akrobat" panose="00000600000000000000" pitchFamily="50" charset="0"/>
                <a:cs typeface="Helvetica" panose="020B0604020202020204" pitchFamily="34" charset="0"/>
              </a:rPr>
              <a:t>Mode of access: Street hailing or pre-booking or both ?</a:t>
            </a:r>
          </a:p>
          <a:p>
            <a:pPr>
              <a:spcAft>
                <a:spcPts val="1800"/>
              </a:spcAft>
            </a:pPr>
            <a:r>
              <a:rPr lang="en-SG" sz="2800" b="1" dirty="0" smtClean="0">
                <a:latin typeface="Akrobat" panose="00000600000000000000" pitchFamily="50" charset="0"/>
                <a:cs typeface="Helvetica" panose="020B0604020202020204" pitchFamily="34" charset="0"/>
              </a:rPr>
              <a:t>Primarily use for last mile or full trip?</a:t>
            </a:r>
          </a:p>
          <a:p>
            <a:pPr>
              <a:spcAft>
                <a:spcPts val="1800"/>
              </a:spcAft>
            </a:pPr>
            <a:r>
              <a:rPr lang="en-SG" sz="2800" b="1" dirty="0" smtClean="0">
                <a:latin typeface="Akrobat" panose="00000600000000000000" pitchFamily="50" charset="0"/>
                <a:cs typeface="Helvetica" panose="020B0604020202020204" pitchFamily="34" charset="0"/>
              </a:rPr>
              <a:t>Parking at remote location or ‘roam in system’?</a:t>
            </a:r>
            <a:endParaRPr lang="en-SG" sz="2800" b="1" dirty="0">
              <a:latin typeface="Akrobat" panose="00000600000000000000" pitchFamily="50" charset="0"/>
              <a:cs typeface="Helvetica" panose="020B0604020202020204" pitchFamily="34" charset="0"/>
            </a:endParaRPr>
          </a:p>
        </p:txBody>
      </p:sp>
    </p:spTree>
    <p:extLst>
      <p:ext uri="{BB962C8B-B14F-4D97-AF65-F5344CB8AC3E}">
        <p14:creationId xmlns:p14="http://schemas.microsoft.com/office/powerpoint/2010/main" val="3923309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latin typeface="Akrobat" panose="00000600000000000000" pitchFamily="50" charset="0"/>
            </a:endParaRPr>
          </a:p>
        </p:txBody>
      </p:sp>
      <p:sp>
        <p:nvSpPr>
          <p:cNvPr id="3" name="Rectangle 2"/>
          <p:cNvSpPr/>
          <p:nvPr/>
        </p:nvSpPr>
        <p:spPr>
          <a:xfrm>
            <a:off x="10182563" y="3215404"/>
            <a:ext cx="1885453" cy="369332"/>
          </a:xfrm>
          <a:prstGeom prst="rect">
            <a:avLst/>
          </a:prstGeom>
        </p:spPr>
        <p:txBody>
          <a:bodyPr wrap="none">
            <a:spAutoFit/>
          </a:bodyPr>
          <a:lstStyle/>
          <a:p>
            <a:pPr defTabSz="914389"/>
            <a:r>
              <a:rPr lang="en-SG" b="1" dirty="0">
                <a:solidFill>
                  <a:prstClr val="white"/>
                </a:solidFill>
                <a:latin typeface="Akrobat ExtraBold" panose="00000900000000000000" pitchFamily="50" charset="0"/>
                <a:cs typeface="Arial" panose="020B0604020202020204" pitchFamily="34" charset="0"/>
              </a:rPr>
              <a:t>Type of AV Policies</a:t>
            </a:r>
            <a:endParaRPr lang="en-SG" b="1" dirty="0">
              <a:solidFill>
                <a:prstClr val="white"/>
              </a:solidFill>
              <a:latin typeface="Akrobat ExtraBold" panose="00000900000000000000" pitchFamily="50" charset="0"/>
            </a:endParaRPr>
          </a:p>
        </p:txBody>
      </p:sp>
      <p:sp>
        <p:nvSpPr>
          <p:cNvPr id="4" name="Rectangle 3"/>
          <p:cNvSpPr/>
          <p:nvPr/>
        </p:nvSpPr>
        <p:spPr>
          <a:xfrm>
            <a:off x="5326866" y="6132829"/>
            <a:ext cx="1627369" cy="369332"/>
          </a:xfrm>
          <a:prstGeom prst="rect">
            <a:avLst/>
          </a:prstGeom>
        </p:spPr>
        <p:txBody>
          <a:bodyPr wrap="none">
            <a:spAutoFit/>
          </a:bodyPr>
          <a:lstStyle/>
          <a:p>
            <a:pPr defTabSz="914389"/>
            <a:r>
              <a:rPr lang="en-SG" b="1" dirty="0">
                <a:solidFill>
                  <a:prstClr val="white"/>
                </a:solidFill>
                <a:latin typeface="Akrobat ExtraBold" panose="00000900000000000000" pitchFamily="50" charset="0"/>
                <a:cs typeface="Arial" panose="020B0604020202020204" pitchFamily="34" charset="0"/>
              </a:rPr>
              <a:t>Operating Mode</a:t>
            </a:r>
            <a:endParaRPr lang="en-SG" b="1" dirty="0">
              <a:solidFill>
                <a:prstClr val="white"/>
              </a:solidFill>
              <a:latin typeface="Akrobat ExtraBold" panose="00000900000000000000" pitchFamily="50" charset="0"/>
            </a:endParaRPr>
          </a:p>
        </p:txBody>
      </p:sp>
      <p:cxnSp>
        <p:nvCxnSpPr>
          <p:cNvPr id="5" name="Straight Arrow Connector 4"/>
          <p:cNvCxnSpPr/>
          <p:nvPr/>
        </p:nvCxnSpPr>
        <p:spPr>
          <a:xfrm>
            <a:off x="3047627" y="3429000"/>
            <a:ext cx="6096747" cy="0"/>
          </a:xfrm>
          <a:prstGeom prst="straightConnector1">
            <a:avLst/>
          </a:prstGeom>
          <a:ln w="635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9076170" y="3215404"/>
            <a:ext cx="1106393" cy="369332"/>
          </a:xfrm>
          <a:prstGeom prst="rect">
            <a:avLst/>
          </a:prstGeom>
        </p:spPr>
        <p:txBody>
          <a:bodyPr wrap="none">
            <a:spAutoFit/>
          </a:bodyPr>
          <a:lstStyle/>
          <a:p>
            <a:pPr defTabSz="914389"/>
            <a:r>
              <a:rPr lang="en-SG" dirty="0">
                <a:solidFill>
                  <a:prstClr val="white"/>
                </a:solidFill>
                <a:latin typeface="Akrobat" panose="00000600000000000000" pitchFamily="50" charset="0"/>
                <a:cs typeface="Arial" panose="020B0604020202020204" pitchFamily="34" charset="0"/>
              </a:rPr>
              <a:t>Structured</a:t>
            </a:r>
            <a:endParaRPr lang="en-SG" dirty="0">
              <a:solidFill>
                <a:prstClr val="white"/>
              </a:solidFill>
              <a:latin typeface="Akrobat" panose="00000600000000000000" pitchFamily="50" charset="0"/>
            </a:endParaRPr>
          </a:p>
        </p:txBody>
      </p:sp>
      <p:sp>
        <p:nvSpPr>
          <p:cNvPr id="7" name="Rectangle 6"/>
          <p:cNvSpPr/>
          <p:nvPr/>
        </p:nvSpPr>
        <p:spPr>
          <a:xfrm>
            <a:off x="1860462" y="3215404"/>
            <a:ext cx="1274708" cy="369332"/>
          </a:xfrm>
          <a:prstGeom prst="rect">
            <a:avLst/>
          </a:prstGeom>
        </p:spPr>
        <p:txBody>
          <a:bodyPr wrap="none">
            <a:spAutoFit/>
          </a:bodyPr>
          <a:lstStyle/>
          <a:p>
            <a:pPr defTabSz="914389"/>
            <a:r>
              <a:rPr lang="en-SG" dirty="0">
                <a:solidFill>
                  <a:prstClr val="white"/>
                </a:solidFill>
                <a:latin typeface="Akrobat" panose="00000600000000000000" pitchFamily="50" charset="0"/>
                <a:cs typeface="Arial" panose="020B0604020202020204" pitchFamily="34" charset="0"/>
              </a:rPr>
              <a:t>Laissez Faire</a:t>
            </a:r>
            <a:endParaRPr lang="en-SG" dirty="0">
              <a:solidFill>
                <a:prstClr val="white"/>
              </a:solidFill>
              <a:latin typeface="Akrobat" panose="00000600000000000000" pitchFamily="50" charset="0"/>
            </a:endParaRPr>
          </a:p>
        </p:txBody>
      </p:sp>
      <p:cxnSp>
        <p:nvCxnSpPr>
          <p:cNvPr id="8" name="Straight Arrow Connector 7"/>
          <p:cNvCxnSpPr/>
          <p:nvPr/>
        </p:nvCxnSpPr>
        <p:spPr>
          <a:xfrm>
            <a:off x="6096000" y="1096573"/>
            <a:ext cx="0" cy="4664857"/>
          </a:xfrm>
          <a:prstGeom prst="straightConnector1">
            <a:avLst/>
          </a:prstGeom>
          <a:ln w="635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5706309" y="5784318"/>
            <a:ext cx="779381" cy="369332"/>
          </a:xfrm>
          <a:prstGeom prst="rect">
            <a:avLst/>
          </a:prstGeom>
        </p:spPr>
        <p:txBody>
          <a:bodyPr wrap="none">
            <a:spAutoFit/>
          </a:bodyPr>
          <a:lstStyle/>
          <a:p>
            <a:pPr defTabSz="914389"/>
            <a:r>
              <a:rPr lang="en-SG" dirty="0">
                <a:solidFill>
                  <a:prstClr val="white"/>
                </a:solidFill>
                <a:latin typeface="Akrobat" panose="00000600000000000000" pitchFamily="50" charset="0"/>
                <a:cs typeface="Arial" panose="020B0604020202020204" pitchFamily="34" charset="0"/>
              </a:rPr>
              <a:t>Private</a:t>
            </a:r>
            <a:endParaRPr lang="en-SG" dirty="0">
              <a:solidFill>
                <a:prstClr val="white"/>
              </a:solidFill>
              <a:latin typeface="Akrobat" panose="00000600000000000000" pitchFamily="50" charset="0"/>
            </a:endParaRPr>
          </a:p>
        </p:txBody>
      </p:sp>
      <p:grpSp>
        <p:nvGrpSpPr>
          <p:cNvPr id="10" name="Group 9"/>
          <p:cNvGrpSpPr/>
          <p:nvPr/>
        </p:nvGrpSpPr>
        <p:grpSpPr>
          <a:xfrm>
            <a:off x="3273146" y="3727773"/>
            <a:ext cx="2738395" cy="2152411"/>
            <a:chOff x="2951163" y="3707013"/>
            <a:chExt cx="2738437" cy="2152444"/>
          </a:xfrm>
        </p:grpSpPr>
        <p:sp>
          <p:nvSpPr>
            <p:cNvPr id="11" name="Rectangle 10"/>
            <p:cNvSpPr/>
            <p:nvPr/>
          </p:nvSpPr>
          <p:spPr>
            <a:xfrm>
              <a:off x="2980945" y="3707013"/>
              <a:ext cx="2707067" cy="584784"/>
            </a:xfrm>
            <a:prstGeom prst="rect">
              <a:avLst/>
            </a:prstGeom>
          </p:spPr>
          <p:txBody>
            <a:bodyPr wrap="square">
              <a:spAutoFit/>
            </a:bodyPr>
            <a:lstStyle/>
            <a:p>
              <a:pPr defTabSz="914389"/>
              <a:r>
                <a:rPr lang="en-SG" b="1" dirty="0">
                  <a:solidFill>
                    <a:prstClr val="white"/>
                  </a:solidFill>
                  <a:latin typeface="Akrobat ExtraBold" panose="00000900000000000000" pitchFamily="50" charset="0"/>
                  <a:cs typeface="Arial" panose="020B0604020202020204" pitchFamily="34" charset="0"/>
                </a:rPr>
                <a:t>Personal Ownership Model</a:t>
              </a:r>
            </a:p>
            <a:p>
              <a:pPr defTabSz="914389"/>
              <a:r>
                <a:rPr lang="en-SG" sz="1400" dirty="0" err="1">
                  <a:solidFill>
                    <a:prstClr val="white"/>
                  </a:solidFill>
                  <a:latin typeface="Akrobat" panose="00000600000000000000" pitchFamily="50" charset="0"/>
                  <a:cs typeface="Arial" panose="020B0604020202020204" pitchFamily="34" charset="0"/>
                </a:rPr>
                <a:t>Eg</a:t>
              </a:r>
              <a:r>
                <a:rPr lang="en-SG" sz="1400" dirty="0">
                  <a:solidFill>
                    <a:prstClr val="white"/>
                  </a:solidFill>
                  <a:latin typeface="Akrobat" panose="00000600000000000000" pitchFamily="50" charset="0"/>
                  <a:cs typeface="Arial" panose="020B0604020202020204" pitchFamily="34" charset="0"/>
                </a:rPr>
                <a:t>. American Model</a:t>
              </a:r>
            </a:p>
          </p:txBody>
        </p:sp>
        <p:sp>
          <p:nvSpPr>
            <p:cNvPr id="12" name="Rectangle 11"/>
            <p:cNvSpPr/>
            <p:nvPr/>
          </p:nvSpPr>
          <p:spPr>
            <a:xfrm>
              <a:off x="2951163" y="4258994"/>
              <a:ext cx="2738437" cy="1600463"/>
            </a:xfrm>
            <a:prstGeom prst="rect">
              <a:avLst/>
            </a:prstGeom>
          </p:spPr>
          <p:txBody>
            <a:bodyPr wrap="square">
              <a:spAutoFit/>
            </a:bodyPr>
            <a:lstStyle/>
            <a:p>
              <a:pPr defTabSz="914389"/>
              <a:r>
                <a:rPr lang="en-SG" sz="1400" dirty="0">
                  <a:solidFill>
                    <a:prstClr val="white"/>
                  </a:solidFill>
                  <a:latin typeface="Akrobat" panose="00000600000000000000" pitchFamily="50" charset="0"/>
                  <a:cs typeface="Arial" panose="020B0604020202020204" pitchFamily="34" charset="0"/>
                </a:rPr>
                <a:t>Car owners can now choose between human driven or autonomous cars with various levels of automation. You can choose to drive or choose to work while you are being driven. Car ownership becomes even more attractive</a:t>
              </a:r>
            </a:p>
          </p:txBody>
        </p:sp>
      </p:grpSp>
      <p:grpSp>
        <p:nvGrpSpPr>
          <p:cNvPr id="13" name="Group 12"/>
          <p:cNvGrpSpPr/>
          <p:nvPr/>
        </p:nvGrpSpPr>
        <p:grpSpPr>
          <a:xfrm>
            <a:off x="3275113" y="1278437"/>
            <a:ext cx="2736807" cy="1884062"/>
            <a:chOff x="2953131" y="1257636"/>
            <a:chExt cx="2736849" cy="1884091"/>
          </a:xfrm>
        </p:grpSpPr>
        <p:sp>
          <p:nvSpPr>
            <p:cNvPr id="14" name="Rectangle 13"/>
            <p:cNvSpPr/>
            <p:nvPr/>
          </p:nvSpPr>
          <p:spPr>
            <a:xfrm>
              <a:off x="2953131" y="1257636"/>
              <a:ext cx="2734881" cy="584784"/>
            </a:xfrm>
            <a:prstGeom prst="rect">
              <a:avLst/>
            </a:prstGeom>
          </p:spPr>
          <p:txBody>
            <a:bodyPr wrap="square">
              <a:spAutoFit/>
            </a:bodyPr>
            <a:lstStyle/>
            <a:p>
              <a:pPr defTabSz="914389"/>
              <a:r>
                <a:rPr lang="en-SG" b="1" dirty="0">
                  <a:solidFill>
                    <a:prstClr val="white"/>
                  </a:solidFill>
                  <a:latin typeface="Akrobat ExtraBold" panose="00000900000000000000" pitchFamily="50" charset="0"/>
                  <a:cs typeface="Arial" panose="020B0604020202020204" pitchFamily="34" charset="0"/>
                </a:rPr>
                <a:t>Taxi and Ridesharing Model</a:t>
              </a:r>
            </a:p>
            <a:p>
              <a:pPr defTabSz="914389"/>
              <a:r>
                <a:rPr lang="en-SG" sz="1400" dirty="0" err="1">
                  <a:solidFill>
                    <a:prstClr val="white"/>
                  </a:solidFill>
                  <a:latin typeface="Akrobat" panose="00000600000000000000" pitchFamily="50" charset="0"/>
                  <a:cs typeface="Arial" panose="020B0604020202020204" pitchFamily="34" charset="0"/>
                </a:rPr>
                <a:t>Eg</a:t>
              </a:r>
              <a:r>
                <a:rPr lang="en-SG" sz="1400" dirty="0">
                  <a:solidFill>
                    <a:prstClr val="white"/>
                  </a:solidFill>
                  <a:latin typeface="Akrobat" panose="00000600000000000000" pitchFamily="50" charset="0"/>
                  <a:cs typeface="Arial" panose="020B0604020202020204" pitchFamily="34" charset="0"/>
                </a:rPr>
                <a:t>. Uber</a:t>
              </a:r>
            </a:p>
          </p:txBody>
        </p:sp>
        <p:sp>
          <p:nvSpPr>
            <p:cNvPr id="15" name="Rectangle 14"/>
            <p:cNvSpPr/>
            <p:nvPr/>
          </p:nvSpPr>
          <p:spPr>
            <a:xfrm>
              <a:off x="2953131" y="2002937"/>
              <a:ext cx="2736849" cy="1138790"/>
            </a:xfrm>
            <a:prstGeom prst="rect">
              <a:avLst/>
            </a:prstGeom>
          </p:spPr>
          <p:txBody>
            <a:bodyPr wrap="square">
              <a:spAutoFit/>
            </a:bodyPr>
            <a:lstStyle/>
            <a:p>
              <a:pPr defTabSz="914389"/>
              <a:r>
                <a:rPr lang="en-SG" sz="1400" dirty="0">
                  <a:solidFill>
                    <a:prstClr val="white"/>
                  </a:solidFill>
                  <a:latin typeface="Akrobat" panose="00000600000000000000" pitchFamily="50" charset="0"/>
                  <a:cs typeface="Arial" panose="020B0604020202020204" pitchFamily="34" charset="0"/>
                </a:rPr>
                <a:t>No one needs to own a car! Just hail a ride. D</a:t>
              </a:r>
              <a:r>
                <a:rPr lang="en-SG" sz="1400" dirty="0" smtClean="0">
                  <a:solidFill>
                    <a:prstClr val="white"/>
                  </a:solidFill>
                  <a:latin typeface="Akrobat" panose="00000600000000000000" pitchFamily="50" charset="0"/>
                  <a:cs typeface="Arial" panose="020B0604020202020204" pitchFamily="34" charset="0"/>
                </a:rPr>
                <a:t>anger </a:t>
              </a:r>
              <a:r>
                <a:rPr lang="en-SG" sz="1400" dirty="0">
                  <a:solidFill>
                    <a:prstClr val="white"/>
                  </a:solidFill>
                  <a:latin typeface="Akrobat" panose="00000600000000000000" pitchFamily="50" charset="0"/>
                  <a:cs typeface="Arial" panose="020B0604020202020204" pitchFamily="34" charset="0"/>
                </a:rPr>
                <a:t>of oligopoly/ monopoly by taxi companies. More VMT and Instability in service provision</a:t>
              </a:r>
            </a:p>
            <a:p>
              <a:pPr defTabSz="914389"/>
              <a:endParaRPr lang="en-SG" sz="1200" dirty="0">
                <a:solidFill>
                  <a:prstClr val="white"/>
                </a:solidFill>
                <a:latin typeface="Akrobat" panose="00000600000000000000" pitchFamily="50" charset="0"/>
                <a:cs typeface="Arial" panose="020B0604020202020204" pitchFamily="34" charset="0"/>
              </a:endParaRPr>
            </a:p>
          </p:txBody>
        </p:sp>
      </p:grpSp>
      <p:grpSp>
        <p:nvGrpSpPr>
          <p:cNvPr id="16" name="Group 15"/>
          <p:cNvGrpSpPr/>
          <p:nvPr/>
        </p:nvGrpSpPr>
        <p:grpSpPr>
          <a:xfrm>
            <a:off x="6100804" y="1278437"/>
            <a:ext cx="2749936" cy="1936967"/>
            <a:chOff x="5819347" y="1257636"/>
            <a:chExt cx="2736849" cy="1936997"/>
          </a:xfrm>
        </p:grpSpPr>
        <p:sp>
          <p:nvSpPr>
            <p:cNvPr id="17" name="Rectangle 16"/>
            <p:cNvSpPr/>
            <p:nvPr/>
          </p:nvSpPr>
          <p:spPr>
            <a:xfrm>
              <a:off x="5849129" y="1257636"/>
              <a:ext cx="2707067" cy="369338"/>
            </a:xfrm>
            <a:prstGeom prst="rect">
              <a:avLst/>
            </a:prstGeom>
          </p:spPr>
          <p:txBody>
            <a:bodyPr wrap="square">
              <a:spAutoFit/>
            </a:bodyPr>
            <a:lstStyle/>
            <a:p>
              <a:pPr defTabSz="914389"/>
              <a:r>
                <a:rPr lang="en-SG" b="1" dirty="0">
                  <a:solidFill>
                    <a:prstClr val="white"/>
                  </a:solidFill>
                  <a:latin typeface="Akrobat ExtraBold" panose="00000900000000000000" pitchFamily="50" charset="0"/>
                  <a:cs typeface="Arial" panose="020B0604020202020204" pitchFamily="34" charset="0"/>
                </a:rPr>
                <a:t>Govt. Regulated Fleet</a:t>
              </a:r>
            </a:p>
          </p:txBody>
        </p:sp>
        <p:sp>
          <p:nvSpPr>
            <p:cNvPr id="18" name="Rectangle 17"/>
            <p:cNvSpPr/>
            <p:nvPr/>
          </p:nvSpPr>
          <p:spPr>
            <a:xfrm>
              <a:off x="5819347" y="1809617"/>
              <a:ext cx="2736849" cy="1385016"/>
            </a:xfrm>
            <a:prstGeom prst="rect">
              <a:avLst/>
            </a:prstGeom>
          </p:spPr>
          <p:txBody>
            <a:bodyPr wrap="square">
              <a:spAutoFit/>
            </a:bodyPr>
            <a:lstStyle/>
            <a:p>
              <a:pPr defTabSz="914389"/>
              <a:r>
                <a:rPr lang="en-SG" sz="1400" dirty="0">
                  <a:solidFill>
                    <a:prstClr val="white"/>
                  </a:solidFill>
                  <a:latin typeface="Akrobat" panose="00000600000000000000" pitchFamily="50" charset="0"/>
                  <a:cs typeface="Arial" panose="020B0604020202020204" pitchFamily="34" charset="0"/>
                </a:rPr>
                <a:t>Fully integrated ticketing and management with all public transport modes. Centralized Planning </a:t>
              </a:r>
              <a:r>
                <a:rPr lang="en-SG" sz="1400" dirty="0" smtClean="0">
                  <a:solidFill>
                    <a:prstClr val="white"/>
                  </a:solidFill>
                  <a:latin typeface="Akrobat" panose="00000600000000000000" pitchFamily="50" charset="0"/>
                  <a:cs typeface="Arial" panose="020B0604020202020204" pitchFamily="34" charset="0"/>
                </a:rPr>
                <a:t>leads </a:t>
              </a:r>
              <a:r>
                <a:rPr lang="en-SG" sz="1400" dirty="0">
                  <a:solidFill>
                    <a:prstClr val="white"/>
                  </a:solidFill>
                  <a:latin typeface="Akrobat" panose="00000600000000000000" pitchFamily="50" charset="0"/>
                  <a:cs typeface="Arial" panose="020B0604020202020204" pitchFamily="34" charset="0"/>
                </a:rPr>
                <a:t>to more control over mode share.</a:t>
              </a:r>
            </a:p>
            <a:p>
              <a:pPr defTabSz="914389"/>
              <a:r>
                <a:rPr lang="en-SG" sz="1400" dirty="0">
                  <a:solidFill>
                    <a:prstClr val="white"/>
                  </a:solidFill>
                  <a:latin typeface="Akrobat" panose="00000600000000000000" pitchFamily="50" charset="0"/>
                  <a:cs typeface="Arial" panose="020B0604020202020204" pitchFamily="34" charset="0"/>
                </a:rPr>
                <a:t>Administrative burden, political implications.</a:t>
              </a:r>
              <a:endParaRPr lang="en-SG" sz="1400" dirty="0">
                <a:solidFill>
                  <a:prstClr val="white"/>
                </a:solidFill>
                <a:latin typeface="Akrobat" panose="00000600000000000000" pitchFamily="50" charset="0"/>
              </a:endParaRPr>
            </a:p>
          </p:txBody>
        </p:sp>
      </p:grpSp>
      <p:grpSp>
        <p:nvGrpSpPr>
          <p:cNvPr id="19" name="Group 18"/>
          <p:cNvGrpSpPr/>
          <p:nvPr/>
        </p:nvGrpSpPr>
        <p:grpSpPr>
          <a:xfrm>
            <a:off x="6141285" y="3727776"/>
            <a:ext cx="2736807" cy="1721524"/>
            <a:chOff x="5819346" y="3707013"/>
            <a:chExt cx="2736849" cy="1721550"/>
          </a:xfrm>
        </p:grpSpPr>
        <p:sp>
          <p:nvSpPr>
            <p:cNvPr id="20" name="Rectangle 19"/>
            <p:cNvSpPr/>
            <p:nvPr/>
          </p:nvSpPr>
          <p:spPr>
            <a:xfrm>
              <a:off x="5849271" y="3707013"/>
              <a:ext cx="2706923" cy="369338"/>
            </a:xfrm>
            <a:prstGeom prst="rect">
              <a:avLst/>
            </a:prstGeom>
          </p:spPr>
          <p:txBody>
            <a:bodyPr wrap="square">
              <a:spAutoFit/>
            </a:bodyPr>
            <a:lstStyle/>
            <a:p>
              <a:pPr defTabSz="914389"/>
              <a:r>
                <a:rPr lang="en-SG" b="1" dirty="0">
                  <a:solidFill>
                    <a:prstClr val="white"/>
                  </a:solidFill>
                  <a:latin typeface="Akrobat ExtraBold" panose="00000900000000000000" pitchFamily="50" charset="0"/>
                  <a:cs typeface="Arial" panose="020B0604020202020204" pitchFamily="34" charset="0"/>
                </a:rPr>
                <a:t>Demand Management </a:t>
              </a:r>
              <a:r>
                <a:rPr lang="en-SG" b="1" dirty="0" smtClean="0">
                  <a:solidFill>
                    <a:prstClr val="white"/>
                  </a:solidFill>
                  <a:latin typeface="Akrobat ExtraBold" panose="00000900000000000000" pitchFamily="50" charset="0"/>
                  <a:cs typeface="Arial" panose="020B0604020202020204" pitchFamily="34" charset="0"/>
                </a:rPr>
                <a:t>Model</a:t>
              </a:r>
              <a:endParaRPr lang="en-SG" b="1" dirty="0">
                <a:solidFill>
                  <a:prstClr val="white"/>
                </a:solidFill>
                <a:latin typeface="Akrobat ExtraBold" panose="00000900000000000000" pitchFamily="50" charset="0"/>
                <a:cs typeface="Arial" panose="020B0604020202020204" pitchFamily="34" charset="0"/>
              </a:endParaRPr>
            </a:p>
          </p:txBody>
        </p:sp>
        <p:sp>
          <p:nvSpPr>
            <p:cNvPr id="21" name="Rectangle 20"/>
            <p:cNvSpPr/>
            <p:nvPr/>
          </p:nvSpPr>
          <p:spPr>
            <a:xfrm>
              <a:off x="5819346" y="4258994"/>
              <a:ext cx="2736849" cy="1169569"/>
            </a:xfrm>
            <a:prstGeom prst="rect">
              <a:avLst/>
            </a:prstGeom>
          </p:spPr>
          <p:txBody>
            <a:bodyPr wrap="square">
              <a:spAutoFit/>
            </a:bodyPr>
            <a:lstStyle/>
            <a:p>
              <a:pPr defTabSz="914389"/>
              <a:r>
                <a:rPr lang="en-SG" sz="1400" dirty="0" smtClean="0">
                  <a:solidFill>
                    <a:prstClr val="white"/>
                  </a:solidFill>
                  <a:latin typeface="Akrobat" panose="00000600000000000000" pitchFamily="50" charset="0"/>
                  <a:cs typeface="Arial" panose="020B0604020202020204" pitchFamily="34" charset="0"/>
                </a:rPr>
                <a:t>AVs are </a:t>
              </a:r>
              <a:r>
                <a:rPr lang="en-SG" sz="1400" dirty="0">
                  <a:solidFill>
                    <a:prstClr val="white"/>
                  </a:solidFill>
                  <a:latin typeface="Akrobat" panose="00000600000000000000" pitchFamily="50" charset="0"/>
                  <a:cs typeface="Arial" panose="020B0604020202020204" pitchFamily="34" charset="0"/>
                </a:rPr>
                <a:t>all subject to demand management </a:t>
              </a:r>
              <a:r>
                <a:rPr lang="en-SG" sz="1400" dirty="0" smtClean="0">
                  <a:solidFill>
                    <a:prstClr val="white"/>
                  </a:solidFill>
                  <a:latin typeface="Akrobat" panose="00000600000000000000" pitchFamily="50" charset="0"/>
                  <a:cs typeface="Arial" panose="020B0604020202020204" pitchFamily="34" charset="0"/>
                </a:rPr>
                <a:t>regulations and operate in restricted areas. </a:t>
              </a:r>
              <a:r>
                <a:rPr lang="en-SG" sz="1400" dirty="0">
                  <a:solidFill>
                    <a:prstClr val="white"/>
                  </a:solidFill>
                  <a:latin typeface="Akrobat" panose="00000600000000000000" pitchFamily="50" charset="0"/>
                  <a:cs typeface="Arial" panose="020B0604020202020204" pitchFamily="34" charset="0"/>
                </a:rPr>
                <a:t>In this way the government indirectly manages mode share</a:t>
              </a:r>
            </a:p>
          </p:txBody>
        </p:sp>
      </p:grpSp>
      <p:sp>
        <p:nvSpPr>
          <p:cNvPr id="22" name="Rectangle 21">
            <a:extLst>
              <a:ext uri="{FF2B5EF4-FFF2-40B4-BE49-F238E27FC236}">
                <a16:creationId xmlns:a16="http://schemas.microsoft.com/office/drawing/2014/main" id="{9D8336DF-DE1C-4B42-84B3-32BE3CB0A529}"/>
              </a:ext>
            </a:extLst>
          </p:cNvPr>
          <p:cNvSpPr/>
          <p:nvPr/>
        </p:nvSpPr>
        <p:spPr>
          <a:xfrm>
            <a:off x="5709459" y="647606"/>
            <a:ext cx="699230" cy="369332"/>
          </a:xfrm>
          <a:prstGeom prst="rect">
            <a:avLst/>
          </a:prstGeom>
        </p:spPr>
        <p:txBody>
          <a:bodyPr wrap="none">
            <a:spAutoFit/>
          </a:bodyPr>
          <a:lstStyle/>
          <a:p>
            <a:pPr defTabSz="914389"/>
            <a:r>
              <a:rPr lang="en-SG" dirty="0">
                <a:solidFill>
                  <a:prstClr val="white"/>
                </a:solidFill>
                <a:latin typeface="Akrobat" panose="00000600000000000000" pitchFamily="50" charset="0"/>
                <a:cs typeface="Arial" panose="020B0604020202020204" pitchFamily="34" charset="0"/>
              </a:rPr>
              <a:t>Public</a:t>
            </a:r>
            <a:endParaRPr lang="en-SG" dirty="0">
              <a:solidFill>
                <a:prstClr val="white"/>
              </a:solidFill>
              <a:latin typeface="Akrobat" panose="00000600000000000000" pitchFamily="50" charset="0"/>
            </a:endParaRPr>
          </a:p>
        </p:txBody>
      </p:sp>
    </p:spTree>
    <p:extLst>
      <p:ext uri="{BB962C8B-B14F-4D97-AF65-F5344CB8AC3E}">
        <p14:creationId xmlns:p14="http://schemas.microsoft.com/office/powerpoint/2010/main" val="150543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8289" t="18237" r="8486" b="7161"/>
          <a:stretch/>
        </p:blipFill>
        <p:spPr>
          <a:xfrm>
            <a:off x="940657" y="1714053"/>
            <a:ext cx="5074305" cy="3429894"/>
          </a:xfrm>
          <a:prstGeom prst="rect">
            <a:avLst/>
          </a:prstGeom>
        </p:spPr>
      </p:pic>
      <p:pic>
        <p:nvPicPr>
          <p:cNvPr id="3" name="Picture 2" descr="suburbia"/>
          <p:cNvPicPr>
            <a:picLocks noChangeAspect="1" noChangeArrowheads="1"/>
          </p:cNvPicPr>
          <p:nvPr/>
        </p:nvPicPr>
        <p:blipFill rotWithShape="1">
          <a:blip r:embed="rId4">
            <a:extLst>
              <a:ext uri="{28A0092B-C50C-407E-A947-70E740481C1C}">
                <a14:useLocalDpi xmlns:a14="http://schemas.microsoft.com/office/drawing/2010/main" val="0"/>
              </a:ext>
            </a:extLst>
          </a:blip>
          <a:srcRect r="4266"/>
          <a:stretch/>
        </p:blipFill>
        <p:spPr bwMode="auto">
          <a:xfrm>
            <a:off x="6197664" y="1714053"/>
            <a:ext cx="4929113" cy="3429894"/>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p:nvPr/>
        </p:nvSpPr>
        <p:spPr>
          <a:xfrm>
            <a:off x="3933388" y="1059934"/>
            <a:ext cx="4325223" cy="523220"/>
          </a:xfrm>
          <a:prstGeom prst="rect">
            <a:avLst/>
          </a:prstGeom>
        </p:spPr>
        <p:txBody>
          <a:bodyPr wrap="none">
            <a:spAutoFit/>
          </a:bodyPr>
          <a:lstStyle/>
          <a:p>
            <a:r>
              <a:rPr lang="en-SG" sz="2800" b="1" dirty="0" smtClean="0">
                <a:latin typeface="Akrobat ExtraBold" panose="00000900000000000000" pitchFamily="50" charset="0"/>
                <a:cs typeface="Helvetica" panose="020B0604020202020204" pitchFamily="34" charset="0"/>
              </a:rPr>
              <a:t>Is it a heaven or hell scenario?</a:t>
            </a:r>
            <a:endParaRPr lang="en-SG" sz="2800" dirty="0">
              <a:latin typeface="Akrobat ExtraBold" panose="00000900000000000000" pitchFamily="50" charset="0"/>
            </a:endParaRPr>
          </a:p>
        </p:txBody>
      </p:sp>
      <p:sp>
        <p:nvSpPr>
          <p:cNvPr id="5" name="TextBox 4"/>
          <p:cNvSpPr txBox="1"/>
          <p:nvPr/>
        </p:nvSpPr>
        <p:spPr>
          <a:xfrm>
            <a:off x="813657" y="5143947"/>
            <a:ext cx="2279650" cy="246221"/>
          </a:xfrm>
          <a:prstGeom prst="rect">
            <a:avLst/>
          </a:prstGeom>
          <a:noFill/>
        </p:spPr>
        <p:txBody>
          <a:bodyPr wrap="square" rtlCol="0">
            <a:spAutoFit/>
          </a:bodyPr>
          <a:lstStyle/>
          <a:p>
            <a:r>
              <a:rPr lang="en-SG" sz="1000" dirty="0">
                <a:latin typeface="Akrobat" panose="00000600000000000000" pitchFamily="50" charset="0"/>
              </a:rPr>
              <a:t>From WSP Parsons Brinckerhoff </a:t>
            </a:r>
            <a:r>
              <a:rPr lang="en-SG" sz="1000" dirty="0" err="1">
                <a:latin typeface="Akrobat" panose="00000600000000000000" pitchFamily="50" charset="0"/>
              </a:rPr>
              <a:t>Farrels</a:t>
            </a:r>
            <a:r>
              <a:rPr lang="en-SG" sz="1000" dirty="0">
                <a:latin typeface="Akrobat" panose="00000600000000000000" pitchFamily="50" charset="0"/>
              </a:rPr>
              <a:t> </a:t>
            </a:r>
            <a:r>
              <a:rPr lang="en-SG" sz="1000" dirty="0" smtClean="0">
                <a:latin typeface="Akrobat" panose="00000600000000000000" pitchFamily="50" charset="0"/>
              </a:rPr>
              <a:t>2016 </a:t>
            </a:r>
            <a:endParaRPr lang="en-SG" sz="1000" dirty="0">
              <a:latin typeface="Akrobat" panose="00000600000000000000" pitchFamily="50" charset="0"/>
            </a:endParaRPr>
          </a:p>
        </p:txBody>
      </p:sp>
      <p:sp>
        <p:nvSpPr>
          <p:cNvPr id="6" name="TextBox 5"/>
          <p:cNvSpPr txBox="1"/>
          <p:nvPr/>
        </p:nvSpPr>
        <p:spPr>
          <a:xfrm>
            <a:off x="6141307" y="5151735"/>
            <a:ext cx="4985470" cy="400110"/>
          </a:xfrm>
          <a:prstGeom prst="rect">
            <a:avLst/>
          </a:prstGeom>
          <a:noFill/>
        </p:spPr>
        <p:txBody>
          <a:bodyPr wrap="square" rtlCol="0">
            <a:spAutoFit/>
          </a:bodyPr>
          <a:lstStyle/>
          <a:p>
            <a:r>
              <a:rPr lang="en-SG" sz="1000" dirty="0">
                <a:latin typeface="Akrobat" panose="00000600000000000000" pitchFamily="50" charset="0"/>
              </a:rPr>
              <a:t>From Matthew </a:t>
            </a:r>
            <a:r>
              <a:rPr lang="en-SG" sz="1000" dirty="0" err="1">
                <a:latin typeface="Akrobat" panose="00000600000000000000" pitchFamily="50" charset="0"/>
              </a:rPr>
              <a:t>Spremulli</a:t>
            </a:r>
            <a:r>
              <a:rPr lang="en-SG" sz="1000" dirty="0">
                <a:latin typeface="Akrobat" panose="00000600000000000000" pitchFamily="50" charset="0"/>
              </a:rPr>
              <a:t> (https://www.treehugger.com/cars/our-streets-may-be-clogged-self-driving-cars.html))</a:t>
            </a:r>
          </a:p>
        </p:txBody>
      </p:sp>
    </p:spTree>
    <p:extLst>
      <p:ext uri="{BB962C8B-B14F-4D97-AF65-F5344CB8AC3E}">
        <p14:creationId xmlns:p14="http://schemas.microsoft.com/office/powerpoint/2010/main" val="2337021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6502"/>
            <a:ext cx="12192000" cy="1384995"/>
          </a:xfrm>
          <a:prstGeom prst="rect">
            <a:avLst/>
          </a:prstGeom>
        </p:spPr>
        <p:txBody>
          <a:bodyPr wrap="square">
            <a:spAutoFit/>
          </a:bodyPr>
          <a:lstStyle/>
          <a:p>
            <a:pPr algn="ctr"/>
            <a:r>
              <a:rPr lang="en-SG" sz="2800" b="1" dirty="0" smtClean="0">
                <a:latin typeface="Akrobat ExtraBold" panose="00000900000000000000" pitchFamily="50" charset="0"/>
                <a:cs typeface="Helvetica" panose="020B0604020202020204" pitchFamily="34" charset="0"/>
              </a:rPr>
              <a:t>Not a question of what type of future city to accommodate the technology</a:t>
            </a:r>
          </a:p>
          <a:p>
            <a:pPr algn="ctr"/>
            <a:endParaRPr lang="en-SG" sz="2800" b="1" dirty="0">
              <a:latin typeface="Akrobat ExtraBold" panose="00000900000000000000" pitchFamily="50" charset="0"/>
              <a:cs typeface="Helvetica" panose="020B0604020202020204" pitchFamily="34" charset="0"/>
            </a:endParaRPr>
          </a:p>
          <a:p>
            <a:pPr algn="ctr"/>
            <a:r>
              <a:rPr lang="en-SG" sz="2800" b="1" dirty="0" smtClean="0">
                <a:latin typeface="Akrobat ExtraBold" panose="00000900000000000000" pitchFamily="50" charset="0"/>
                <a:cs typeface="Helvetica" panose="020B0604020202020204" pitchFamily="34" charset="0"/>
              </a:rPr>
              <a:t>What kind of future city do we want? </a:t>
            </a:r>
            <a:endParaRPr lang="en-SG" sz="2800" dirty="0">
              <a:latin typeface="Akrobat ExtraBold" panose="00000900000000000000" pitchFamily="50" charset="0"/>
            </a:endParaRPr>
          </a:p>
        </p:txBody>
      </p:sp>
    </p:spTree>
    <p:extLst>
      <p:ext uri="{BB962C8B-B14F-4D97-AF65-F5344CB8AC3E}">
        <p14:creationId xmlns:p14="http://schemas.microsoft.com/office/powerpoint/2010/main" val="2336641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Tree>
    <p:extLst>
      <p:ext uri="{BB962C8B-B14F-4D97-AF65-F5344CB8AC3E}">
        <p14:creationId xmlns:p14="http://schemas.microsoft.com/office/powerpoint/2010/main" val="1945874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74E7E-2FDE-214A-B5BF-7C2C05CC4ADB}"/>
              </a:ext>
            </a:extLst>
          </p:cNvPr>
          <p:cNvPicPr>
            <a:picLocks noChangeAspect="1"/>
          </p:cNvPicPr>
          <p:nvPr/>
        </p:nvPicPr>
        <p:blipFill>
          <a:blip r:embed="rId3"/>
          <a:stretch>
            <a:fillRect/>
          </a:stretch>
        </p:blipFill>
        <p:spPr>
          <a:xfrm>
            <a:off x="3133668" y="3314303"/>
            <a:ext cx="2644046" cy="1715313"/>
          </a:xfrm>
          <a:prstGeom prst="rect">
            <a:avLst/>
          </a:prstGeom>
        </p:spPr>
      </p:pic>
      <p:pic>
        <p:nvPicPr>
          <p:cNvPr id="4" name="Picture 3">
            <a:extLst>
              <a:ext uri="{FF2B5EF4-FFF2-40B4-BE49-F238E27FC236}">
                <a16:creationId xmlns:a16="http://schemas.microsoft.com/office/drawing/2014/main" id="{14727EFA-D1BB-B74A-94FF-6DBE5FDE63CE}"/>
              </a:ext>
            </a:extLst>
          </p:cNvPr>
          <p:cNvPicPr>
            <a:picLocks noChangeAspect="1"/>
          </p:cNvPicPr>
          <p:nvPr/>
        </p:nvPicPr>
        <p:blipFill>
          <a:blip r:embed="rId4"/>
          <a:stretch>
            <a:fillRect/>
          </a:stretch>
        </p:blipFill>
        <p:spPr>
          <a:xfrm>
            <a:off x="-24532" y="3445225"/>
            <a:ext cx="3049919" cy="3428947"/>
          </a:xfrm>
          <a:prstGeom prst="rect">
            <a:avLst/>
          </a:prstGeom>
        </p:spPr>
      </p:pic>
      <p:pic>
        <p:nvPicPr>
          <p:cNvPr id="5" name="Picture 4">
            <a:extLst>
              <a:ext uri="{FF2B5EF4-FFF2-40B4-BE49-F238E27FC236}">
                <a16:creationId xmlns:a16="http://schemas.microsoft.com/office/drawing/2014/main" id="{D13DF2D5-79FE-C94C-AFB9-4A3FE0853215}"/>
              </a:ext>
            </a:extLst>
          </p:cNvPr>
          <p:cNvPicPr>
            <a:picLocks noChangeAspect="1"/>
          </p:cNvPicPr>
          <p:nvPr/>
        </p:nvPicPr>
        <p:blipFill rotWithShape="1">
          <a:blip r:embed="rId5"/>
          <a:srcRect l="4689" t="11978" r="3873"/>
          <a:stretch/>
        </p:blipFill>
        <p:spPr>
          <a:xfrm>
            <a:off x="9222335" y="3601650"/>
            <a:ext cx="2972004" cy="3085328"/>
          </a:xfrm>
          <a:prstGeom prst="rect">
            <a:avLst/>
          </a:prstGeom>
        </p:spPr>
      </p:pic>
      <p:pic>
        <p:nvPicPr>
          <p:cNvPr id="12" name="Picture 11">
            <a:extLst>
              <a:ext uri="{FF2B5EF4-FFF2-40B4-BE49-F238E27FC236}">
                <a16:creationId xmlns:a16="http://schemas.microsoft.com/office/drawing/2014/main" id="{11CE6361-FD21-6B44-8C7D-54F38498A7E1}"/>
              </a:ext>
            </a:extLst>
          </p:cNvPr>
          <p:cNvPicPr>
            <a:picLocks noChangeAspect="1"/>
          </p:cNvPicPr>
          <p:nvPr/>
        </p:nvPicPr>
        <p:blipFill>
          <a:blip r:embed="rId6"/>
          <a:stretch>
            <a:fillRect/>
          </a:stretch>
        </p:blipFill>
        <p:spPr>
          <a:xfrm>
            <a:off x="6241101" y="3676358"/>
            <a:ext cx="2889658" cy="3010620"/>
          </a:xfrm>
          <a:prstGeom prst="rect">
            <a:avLst/>
          </a:prstGeom>
        </p:spPr>
      </p:pic>
      <p:pic>
        <p:nvPicPr>
          <p:cNvPr id="15" name="Picture 14">
            <a:extLst>
              <a:ext uri="{FF2B5EF4-FFF2-40B4-BE49-F238E27FC236}">
                <a16:creationId xmlns:a16="http://schemas.microsoft.com/office/drawing/2014/main" id="{C671F725-43D1-5543-88EE-A2F4AB41F975}"/>
              </a:ext>
            </a:extLst>
          </p:cNvPr>
          <p:cNvPicPr>
            <a:picLocks noChangeAspect="1"/>
          </p:cNvPicPr>
          <p:nvPr/>
        </p:nvPicPr>
        <p:blipFill>
          <a:blip r:embed="rId7"/>
          <a:stretch>
            <a:fillRect/>
          </a:stretch>
        </p:blipFill>
        <p:spPr>
          <a:xfrm>
            <a:off x="3048420" y="5140932"/>
            <a:ext cx="3047580" cy="1714474"/>
          </a:xfrm>
          <a:prstGeom prst="rect">
            <a:avLst/>
          </a:prstGeom>
        </p:spPr>
      </p:pic>
      <p:sp>
        <p:nvSpPr>
          <p:cNvPr id="2" name="TextBox 1"/>
          <p:cNvSpPr txBox="1"/>
          <p:nvPr/>
        </p:nvSpPr>
        <p:spPr>
          <a:xfrm>
            <a:off x="-13435" y="1623798"/>
            <a:ext cx="12218870" cy="523220"/>
          </a:xfrm>
          <a:prstGeom prst="rect">
            <a:avLst/>
          </a:prstGeom>
          <a:noFill/>
        </p:spPr>
        <p:txBody>
          <a:bodyPr wrap="square" rtlCol="0">
            <a:spAutoFit/>
          </a:bodyPr>
          <a:lstStyle/>
          <a:p>
            <a:pPr algn="ctr"/>
            <a:r>
              <a:rPr lang="en-SG" sz="2800" b="1" dirty="0" smtClean="0">
                <a:latin typeface="Akrobat ExtraBold" panose="00000900000000000000" pitchFamily="50" charset="0"/>
                <a:cs typeface="Helvetica" panose="020B0604020202020204" pitchFamily="34" charset="0"/>
              </a:rPr>
              <a:t>Driverless Vehicles in Singapore</a:t>
            </a:r>
            <a:endParaRPr lang="en-SG" sz="2800" b="1" dirty="0">
              <a:latin typeface="Akrobat ExtraBold" panose="00000900000000000000" pitchFamily="50" charset="0"/>
              <a:cs typeface="Helvetica" panose="020B0604020202020204" pitchFamily="34" charset="0"/>
            </a:endParaRPr>
          </a:p>
        </p:txBody>
      </p:sp>
    </p:spTree>
    <p:extLst>
      <p:ext uri="{BB962C8B-B14F-4D97-AF65-F5344CB8AC3E}">
        <p14:creationId xmlns:p14="http://schemas.microsoft.com/office/powerpoint/2010/main" val="51350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 y="635841"/>
            <a:ext cx="12192000" cy="461665"/>
          </a:xfrm>
          <a:prstGeom prst="rect">
            <a:avLst/>
          </a:prstGeom>
        </p:spPr>
        <p:txBody>
          <a:bodyPr wrap="square">
            <a:spAutoFit/>
          </a:bodyPr>
          <a:lstStyle/>
          <a:p>
            <a:r>
              <a:rPr lang="en-SG" sz="2400" b="1" dirty="0">
                <a:latin typeface="Akrobat ExtraBold" panose="00000900000000000000" pitchFamily="50" charset="0"/>
              </a:rPr>
              <a:t>Principles </a:t>
            </a:r>
            <a:r>
              <a:rPr lang="en-SG" sz="2400" b="1" dirty="0" smtClean="0">
                <a:latin typeface="Akrobat ExtraBold" panose="00000900000000000000" pitchFamily="50" charset="0"/>
              </a:rPr>
              <a:t>of ‘Good Urban Form’ </a:t>
            </a:r>
            <a:r>
              <a:rPr lang="en-SG" sz="2400" b="1" dirty="0">
                <a:latin typeface="Akrobat ExtraBold" panose="00000900000000000000" pitchFamily="50" charset="0"/>
              </a:rPr>
              <a:t>for Future Transport </a:t>
            </a:r>
            <a:r>
              <a:rPr lang="en-SG" sz="2400" b="1" dirty="0" smtClean="0">
                <a:latin typeface="Akrobat ExtraBold" panose="00000900000000000000" pitchFamily="50" charset="0"/>
              </a:rPr>
              <a:t>Flows </a:t>
            </a:r>
            <a:r>
              <a:rPr lang="en-SG" sz="2400" b="1" u="sng" dirty="0" smtClean="0">
                <a:latin typeface="Akrobat ExtraBold" panose="00000900000000000000" pitchFamily="50" charset="0"/>
              </a:rPr>
              <a:t>in Singapore</a:t>
            </a:r>
            <a:endParaRPr lang="en-SG" sz="2400" b="1" u="sng" dirty="0">
              <a:latin typeface="Akrobat ExtraBold" panose="00000900000000000000" pitchFamily="50" charset="0"/>
            </a:endParaRPr>
          </a:p>
        </p:txBody>
      </p:sp>
      <p:sp>
        <p:nvSpPr>
          <p:cNvPr id="2" name="TextBox 1"/>
          <p:cNvSpPr txBox="1"/>
          <p:nvPr/>
        </p:nvSpPr>
        <p:spPr>
          <a:xfrm>
            <a:off x="234950" y="1547673"/>
            <a:ext cx="3479800" cy="1569660"/>
          </a:xfrm>
          <a:prstGeom prst="rect">
            <a:avLst/>
          </a:prstGeom>
          <a:noFill/>
        </p:spPr>
        <p:txBody>
          <a:bodyPr wrap="square" rtlCol="0">
            <a:spAutoFit/>
          </a:bodyPr>
          <a:lstStyle/>
          <a:p>
            <a:pPr lvl="0"/>
            <a:r>
              <a:rPr lang="en-SG" sz="2400" dirty="0" smtClean="0">
                <a:latin typeface="Akrobat ExtraBold" panose="00000900000000000000" pitchFamily="50" charset="0"/>
              </a:rPr>
              <a:t>1. Space </a:t>
            </a:r>
            <a:r>
              <a:rPr lang="en-SG" sz="2400" dirty="0">
                <a:latin typeface="Akrobat ExtraBold" panose="00000900000000000000" pitchFamily="50" charset="0"/>
              </a:rPr>
              <a:t>efficiency </a:t>
            </a:r>
          </a:p>
          <a:p>
            <a:r>
              <a:rPr lang="en-SG" dirty="0">
                <a:latin typeface="Akrobat" panose="00000600000000000000" pitchFamily="50" charset="0"/>
              </a:rPr>
              <a:t>Changes in transport flows should facilitate more compact urban form and require less space per capita for transportation related infrastructure</a:t>
            </a:r>
            <a:r>
              <a:rPr lang="en-SG" dirty="0" smtClean="0">
                <a:latin typeface="Akrobat" panose="00000600000000000000" pitchFamily="50" charset="0"/>
              </a:rPr>
              <a:t>.</a:t>
            </a:r>
            <a:endParaRPr lang="en-SG" dirty="0">
              <a:latin typeface="Akrobat" panose="00000600000000000000" pitchFamily="50" charset="0"/>
            </a:endParaRPr>
          </a:p>
        </p:txBody>
      </p:sp>
      <p:sp>
        <p:nvSpPr>
          <p:cNvPr id="5" name="TextBox 4"/>
          <p:cNvSpPr txBox="1"/>
          <p:nvPr/>
        </p:nvSpPr>
        <p:spPr>
          <a:xfrm>
            <a:off x="234950" y="4017665"/>
            <a:ext cx="3822700" cy="1846659"/>
          </a:xfrm>
          <a:prstGeom prst="rect">
            <a:avLst/>
          </a:prstGeom>
          <a:noFill/>
        </p:spPr>
        <p:txBody>
          <a:bodyPr wrap="square" rtlCol="0">
            <a:spAutoFit/>
          </a:bodyPr>
          <a:lstStyle/>
          <a:p>
            <a:pPr lvl="0"/>
            <a:r>
              <a:rPr lang="en-SG" sz="2400" dirty="0" smtClean="0">
                <a:latin typeface="Akrobat ExtraBold" panose="00000900000000000000" pitchFamily="50" charset="0"/>
              </a:rPr>
              <a:t>2</a:t>
            </a:r>
            <a:r>
              <a:rPr lang="en-SG" sz="2400" dirty="0">
                <a:latin typeface="Akrobat ExtraBold" panose="00000900000000000000" pitchFamily="50" charset="0"/>
              </a:rPr>
              <a:t>. </a:t>
            </a:r>
            <a:r>
              <a:rPr lang="en-SG" sz="2400" dirty="0" smtClean="0">
                <a:latin typeface="Akrobat ExtraBold" panose="00000900000000000000" pitchFamily="50" charset="0"/>
              </a:rPr>
              <a:t>Environmental Sustainability</a:t>
            </a:r>
          </a:p>
          <a:p>
            <a:pPr lvl="0"/>
            <a:r>
              <a:rPr lang="en-SG" dirty="0">
                <a:latin typeface="Akrobat" panose="00000600000000000000" pitchFamily="50" charset="0"/>
              </a:rPr>
              <a:t>Future transport flows and urban form should reduce use of resources through use of more efficient fuel and reducing need for travel as a whole, and encouraging active modes of travel.</a:t>
            </a:r>
          </a:p>
        </p:txBody>
      </p:sp>
      <p:sp>
        <p:nvSpPr>
          <p:cNvPr id="6" name="TextBox 5"/>
          <p:cNvSpPr txBox="1"/>
          <p:nvPr/>
        </p:nvSpPr>
        <p:spPr>
          <a:xfrm>
            <a:off x="4184650" y="1547673"/>
            <a:ext cx="3822700" cy="1846659"/>
          </a:xfrm>
          <a:prstGeom prst="rect">
            <a:avLst/>
          </a:prstGeom>
          <a:noFill/>
        </p:spPr>
        <p:txBody>
          <a:bodyPr wrap="square" rtlCol="0">
            <a:spAutoFit/>
          </a:bodyPr>
          <a:lstStyle/>
          <a:p>
            <a:pPr lvl="0"/>
            <a:r>
              <a:rPr lang="en-SG" sz="2400" dirty="0" smtClean="0">
                <a:latin typeface="Akrobat ExtraBold" panose="00000900000000000000" pitchFamily="50" charset="0"/>
              </a:rPr>
              <a:t>3. Social </a:t>
            </a:r>
            <a:r>
              <a:rPr lang="en-SG" sz="2400" dirty="0">
                <a:latin typeface="Akrobat ExtraBold" panose="00000900000000000000" pitchFamily="50" charset="0"/>
              </a:rPr>
              <a:t>Cohesion</a:t>
            </a:r>
          </a:p>
          <a:p>
            <a:pPr lvl="0"/>
            <a:r>
              <a:rPr lang="en-SG" dirty="0">
                <a:latin typeface="Akrobat" panose="00000600000000000000" pitchFamily="50" charset="0"/>
              </a:rPr>
              <a:t>Transport flows should not rupture and divide communities, but connect them, in order to create social cohesion. Transport infrastructure should serve movement as well as place function.</a:t>
            </a:r>
          </a:p>
        </p:txBody>
      </p:sp>
      <p:sp>
        <p:nvSpPr>
          <p:cNvPr id="7" name="TextBox 6"/>
          <p:cNvSpPr txBox="1"/>
          <p:nvPr/>
        </p:nvSpPr>
        <p:spPr>
          <a:xfrm>
            <a:off x="4184650" y="4075331"/>
            <a:ext cx="3886200" cy="1569660"/>
          </a:xfrm>
          <a:prstGeom prst="rect">
            <a:avLst/>
          </a:prstGeom>
          <a:noFill/>
        </p:spPr>
        <p:txBody>
          <a:bodyPr wrap="square" rtlCol="0">
            <a:spAutoFit/>
          </a:bodyPr>
          <a:lstStyle/>
          <a:p>
            <a:pPr lvl="0"/>
            <a:r>
              <a:rPr lang="en-SG" sz="2400" dirty="0" smtClean="0">
                <a:latin typeface="Akrobat ExtraBold" panose="00000900000000000000" pitchFamily="50" charset="0"/>
              </a:rPr>
              <a:t>4. Promote Active Lifestyle</a:t>
            </a:r>
            <a:endParaRPr lang="en-SG" sz="2400" dirty="0">
              <a:latin typeface="Akrobat ExtraBold" panose="00000900000000000000" pitchFamily="50" charset="0"/>
            </a:endParaRPr>
          </a:p>
          <a:p>
            <a:pPr lvl="0"/>
            <a:r>
              <a:rPr lang="en-SG" dirty="0">
                <a:latin typeface="Akrobat" panose="00000600000000000000" pitchFamily="50" charset="0"/>
              </a:rPr>
              <a:t>Active modes of transport – like walking and cycling – promote urban vitality and public health. Therefore, these flows should be facilitated through urban </a:t>
            </a:r>
            <a:r>
              <a:rPr lang="en-SG" dirty="0" smtClean="0">
                <a:latin typeface="Akrobat" panose="00000600000000000000" pitchFamily="50" charset="0"/>
              </a:rPr>
              <a:t>design.</a:t>
            </a:r>
            <a:endParaRPr lang="en-SG" dirty="0">
              <a:latin typeface="Akrobat" panose="00000600000000000000" pitchFamily="50" charset="0"/>
            </a:endParaRPr>
          </a:p>
        </p:txBody>
      </p:sp>
      <p:sp>
        <p:nvSpPr>
          <p:cNvPr id="8" name="TextBox 7"/>
          <p:cNvSpPr txBox="1"/>
          <p:nvPr/>
        </p:nvSpPr>
        <p:spPr>
          <a:xfrm>
            <a:off x="8572500" y="1547673"/>
            <a:ext cx="3886200" cy="1015663"/>
          </a:xfrm>
          <a:prstGeom prst="rect">
            <a:avLst/>
          </a:prstGeom>
          <a:noFill/>
        </p:spPr>
        <p:txBody>
          <a:bodyPr wrap="square" rtlCol="0">
            <a:spAutoFit/>
          </a:bodyPr>
          <a:lstStyle/>
          <a:p>
            <a:pPr lvl="0"/>
            <a:r>
              <a:rPr lang="en-SG" sz="2400" dirty="0" smtClean="0">
                <a:latin typeface="Akrobat ExtraBold" panose="00000900000000000000" pitchFamily="50" charset="0"/>
              </a:rPr>
              <a:t>5. Accessibility to Services</a:t>
            </a:r>
            <a:endParaRPr lang="en-SG" sz="2400" dirty="0">
              <a:latin typeface="Akrobat ExtraBold" panose="00000900000000000000" pitchFamily="50" charset="0"/>
            </a:endParaRPr>
          </a:p>
          <a:p>
            <a:pPr lvl="0"/>
            <a:r>
              <a:rPr lang="en-SG" dirty="0">
                <a:latin typeface="Akrobat" panose="00000600000000000000" pitchFamily="50" charset="0"/>
              </a:rPr>
              <a:t>All users should be able to access transport flow networks.</a:t>
            </a:r>
          </a:p>
        </p:txBody>
      </p:sp>
      <p:sp>
        <p:nvSpPr>
          <p:cNvPr id="9" name="TextBox 8"/>
          <p:cNvSpPr txBox="1"/>
          <p:nvPr/>
        </p:nvSpPr>
        <p:spPr>
          <a:xfrm>
            <a:off x="8572500" y="2782669"/>
            <a:ext cx="3886200" cy="1292662"/>
          </a:xfrm>
          <a:prstGeom prst="rect">
            <a:avLst/>
          </a:prstGeom>
          <a:noFill/>
        </p:spPr>
        <p:txBody>
          <a:bodyPr wrap="square" rtlCol="0">
            <a:spAutoFit/>
          </a:bodyPr>
          <a:lstStyle/>
          <a:p>
            <a:pPr lvl="0"/>
            <a:r>
              <a:rPr lang="en-SG" sz="2400" dirty="0" smtClean="0">
                <a:latin typeface="Akrobat ExtraBold" panose="00000900000000000000" pitchFamily="50" charset="0"/>
              </a:rPr>
              <a:t>6. Efficiency and Comfort</a:t>
            </a:r>
            <a:endParaRPr lang="en-SG" sz="2400" dirty="0">
              <a:latin typeface="Akrobat ExtraBold" panose="00000900000000000000" pitchFamily="50" charset="0"/>
            </a:endParaRPr>
          </a:p>
          <a:p>
            <a:pPr lvl="0"/>
            <a:r>
              <a:rPr lang="en-SG" dirty="0">
                <a:latin typeface="Akrobat" panose="00000600000000000000" pitchFamily="50" charset="0"/>
              </a:rPr>
              <a:t>Friction in transport flows should be minimised for comfort of users and efficiency of movement.</a:t>
            </a:r>
          </a:p>
        </p:txBody>
      </p:sp>
      <p:sp>
        <p:nvSpPr>
          <p:cNvPr id="10" name="TextBox 9"/>
          <p:cNvSpPr txBox="1"/>
          <p:nvPr/>
        </p:nvSpPr>
        <p:spPr>
          <a:xfrm>
            <a:off x="8572500" y="4294664"/>
            <a:ext cx="3495250" cy="1569660"/>
          </a:xfrm>
          <a:prstGeom prst="rect">
            <a:avLst/>
          </a:prstGeom>
          <a:noFill/>
        </p:spPr>
        <p:txBody>
          <a:bodyPr wrap="square" rtlCol="0">
            <a:spAutoFit/>
          </a:bodyPr>
          <a:lstStyle/>
          <a:p>
            <a:pPr lvl="0"/>
            <a:r>
              <a:rPr lang="en-SG" sz="2400" dirty="0" smtClean="0">
                <a:latin typeface="Akrobat ExtraBold" panose="00000900000000000000" pitchFamily="50" charset="0"/>
              </a:rPr>
              <a:t>7. Adaptability</a:t>
            </a:r>
            <a:endParaRPr lang="en-SG" sz="2400" dirty="0">
              <a:latin typeface="Akrobat ExtraBold" panose="00000900000000000000" pitchFamily="50" charset="0"/>
            </a:endParaRPr>
          </a:p>
          <a:p>
            <a:pPr lvl="0"/>
            <a:r>
              <a:rPr lang="en-SG" dirty="0">
                <a:latin typeface="Akrobat" panose="00000600000000000000" pitchFamily="50" charset="0"/>
              </a:rPr>
              <a:t>Urban form should be adaptable so that it is amenable to change in transportation flows in the future, as well change in lifestyle of users.</a:t>
            </a:r>
          </a:p>
        </p:txBody>
      </p:sp>
    </p:spTree>
    <p:extLst>
      <p:ext uri="{BB962C8B-B14F-4D97-AF65-F5344CB8AC3E}">
        <p14:creationId xmlns:p14="http://schemas.microsoft.com/office/powerpoint/2010/main" val="110565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532" y="3314303"/>
            <a:ext cx="12218871" cy="3559869"/>
            <a:chOff x="-24532" y="3314303"/>
            <a:chExt cx="12218871" cy="3559869"/>
          </a:xfrm>
        </p:grpSpPr>
        <p:pic>
          <p:nvPicPr>
            <p:cNvPr id="4" name="Picture 3">
              <a:extLst>
                <a:ext uri="{FF2B5EF4-FFF2-40B4-BE49-F238E27FC236}">
                  <a16:creationId xmlns:a16="http://schemas.microsoft.com/office/drawing/2014/main" id="{14727EFA-D1BB-B74A-94FF-6DBE5FDE63CE}"/>
                </a:ext>
              </a:extLst>
            </p:cNvPr>
            <p:cNvPicPr>
              <a:picLocks noChangeAspect="1"/>
            </p:cNvPicPr>
            <p:nvPr/>
          </p:nvPicPr>
          <p:blipFill>
            <a:blip r:embed="rId3"/>
            <a:stretch>
              <a:fillRect/>
            </a:stretch>
          </p:blipFill>
          <p:spPr>
            <a:xfrm>
              <a:off x="-24532" y="3445225"/>
              <a:ext cx="3049919" cy="3428947"/>
            </a:xfrm>
            <a:prstGeom prst="rect">
              <a:avLst/>
            </a:prstGeom>
          </p:spPr>
        </p:pic>
        <p:pic>
          <p:nvPicPr>
            <p:cNvPr id="3" name="Picture 2">
              <a:extLst>
                <a:ext uri="{FF2B5EF4-FFF2-40B4-BE49-F238E27FC236}">
                  <a16:creationId xmlns:a16="http://schemas.microsoft.com/office/drawing/2014/main" id="{59174E7E-2FDE-214A-B5BF-7C2C05CC4ADB}"/>
                </a:ext>
              </a:extLst>
            </p:cNvPr>
            <p:cNvPicPr>
              <a:picLocks noChangeAspect="1"/>
            </p:cNvPicPr>
            <p:nvPr/>
          </p:nvPicPr>
          <p:blipFill>
            <a:blip r:embed="rId4"/>
            <a:stretch>
              <a:fillRect/>
            </a:stretch>
          </p:blipFill>
          <p:spPr>
            <a:xfrm>
              <a:off x="3133668" y="3314303"/>
              <a:ext cx="2644046" cy="1715313"/>
            </a:xfrm>
            <a:prstGeom prst="rect">
              <a:avLst/>
            </a:prstGeom>
          </p:spPr>
        </p:pic>
        <p:pic>
          <p:nvPicPr>
            <p:cNvPr id="5" name="Picture 4">
              <a:extLst>
                <a:ext uri="{FF2B5EF4-FFF2-40B4-BE49-F238E27FC236}">
                  <a16:creationId xmlns:a16="http://schemas.microsoft.com/office/drawing/2014/main" id="{D13DF2D5-79FE-C94C-AFB9-4A3FE0853215}"/>
                </a:ext>
              </a:extLst>
            </p:cNvPr>
            <p:cNvPicPr>
              <a:picLocks noChangeAspect="1"/>
            </p:cNvPicPr>
            <p:nvPr/>
          </p:nvPicPr>
          <p:blipFill rotWithShape="1">
            <a:blip r:embed="rId5"/>
            <a:srcRect l="4689" t="11978" r="3873"/>
            <a:stretch/>
          </p:blipFill>
          <p:spPr>
            <a:xfrm>
              <a:off x="9222335" y="3601650"/>
              <a:ext cx="2972004" cy="3085328"/>
            </a:xfrm>
            <a:prstGeom prst="rect">
              <a:avLst/>
            </a:prstGeom>
          </p:spPr>
        </p:pic>
        <p:pic>
          <p:nvPicPr>
            <p:cNvPr id="12" name="Picture 11">
              <a:extLst>
                <a:ext uri="{FF2B5EF4-FFF2-40B4-BE49-F238E27FC236}">
                  <a16:creationId xmlns:a16="http://schemas.microsoft.com/office/drawing/2014/main" id="{11CE6361-FD21-6B44-8C7D-54F38498A7E1}"/>
                </a:ext>
              </a:extLst>
            </p:cNvPr>
            <p:cNvPicPr>
              <a:picLocks noChangeAspect="1"/>
            </p:cNvPicPr>
            <p:nvPr/>
          </p:nvPicPr>
          <p:blipFill>
            <a:blip r:embed="rId6"/>
            <a:stretch>
              <a:fillRect/>
            </a:stretch>
          </p:blipFill>
          <p:spPr>
            <a:xfrm>
              <a:off x="6241101" y="3676358"/>
              <a:ext cx="2889658" cy="3010620"/>
            </a:xfrm>
            <a:prstGeom prst="rect">
              <a:avLst/>
            </a:prstGeom>
          </p:spPr>
        </p:pic>
        <p:pic>
          <p:nvPicPr>
            <p:cNvPr id="15" name="Picture 14">
              <a:extLst>
                <a:ext uri="{FF2B5EF4-FFF2-40B4-BE49-F238E27FC236}">
                  <a16:creationId xmlns:a16="http://schemas.microsoft.com/office/drawing/2014/main" id="{C671F725-43D1-5543-88EE-A2F4AB41F975}"/>
                </a:ext>
              </a:extLst>
            </p:cNvPr>
            <p:cNvPicPr>
              <a:picLocks noChangeAspect="1"/>
            </p:cNvPicPr>
            <p:nvPr/>
          </p:nvPicPr>
          <p:blipFill>
            <a:blip r:embed="rId7"/>
            <a:stretch>
              <a:fillRect/>
            </a:stretch>
          </p:blipFill>
          <p:spPr>
            <a:xfrm>
              <a:off x="3048420" y="5140932"/>
              <a:ext cx="3047580" cy="1714474"/>
            </a:xfrm>
            <a:prstGeom prst="rect">
              <a:avLst/>
            </a:prstGeom>
          </p:spPr>
        </p:pic>
      </p:grpSp>
      <p:sp>
        <p:nvSpPr>
          <p:cNvPr id="11" name="Rectangle 10"/>
          <p:cNvSpPr/>
          <p:nvPr/>
        </p:nvSpPr>
        <p:spPr>
          <a:xfrm>
            <a:off x="0" y="0"/>
            <a:ext cx="12216532" cy="3429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13" name="TextBox 12"/>
          <p:cNvSpPr txBox="1"/>
          <p:nvPr/>
        </p:nvSpPr>
        <p:spPr>
          <a:xfrm>
            <a:off x="-24531" y="3073979"/>
            <a:ext cx="12218870" cy="369332"/>
          </a:xfrm>
          <a:prstGeom prst="rect">
            <a:avLst/>
          </a:prstGeom>
          <a:noFill/>
        </p:spPr>
        <p:txBody>
          <a:bodyPr wrap="square" rtlCol="0">
            <a:spAutoFit/>
          </a:bodyPr>
          <a:lstStyle/>
          <a:p>
            <a:pPr algn="ctr"/>
            <a:r>
              <a:rPr lang="en-SG" b="1" dirty="0" smtClean="0">
                <a:latin typeface="Helvetica" panose="020B0604020202020204" pitchFamily="34" charset="0"/>
                <a:cs typeface="Helvetica" panose="020B0604020202020204" pitchFamily="34" charset="0"/>
              </a:rPr>
              <a:t>Driverless Vehicles in Singapore</a:t>
            </a:r>
            <a:endParaRPr lang="en-SG" b="1" dirty="0">
              <a:latin typeface="Helvetica" panose="020B0604020202020204" pitchFamily="34" charset="0"/>
              <a:cs typeface="Helvetica" panose="020B0604020202020204" pitchFamily="34" charset="0"/>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67" y="13739"/>
            <a:ext cx="12192000" cy="3286253"/>
          </a:xfrm>
          <a:prstGeom prst="rect">
            <a:avLst/>
          </a:prstGeom>
        </p:spPr>
      </p:pic>
      <p:sp>
        <p:nvSpPr>
          <p:cNvPr id="22" name="TextBox 21"/>
          <p:cNvSpPr txBox="1"/>
          <p:nvPr/>
        </p:nvSpPr>
        <p:spPr>
          <a:xfrm>
            <a:off x="88900" y="3016406"/>
            <a:ext cx="2159000" cy="400110"/>
          </a:xfrm>
          <a:prstGeom prst="rect">
            <a:avLst/>
          </a:prstGeom>
          <a:noFill/>
        </p:spPr>
        <p:txBody>
          <a:bodyPr wrap="square" rtlCol="0">
            <a:spAutoFit/>
          </a:bodyPr>
          <a:lstStyle/>
          <a:p>
            <a:r>
              <a:rPr lang="en-GB" sz="1000" dirty="0">
                <a:solidFill>
                  <a:schemeClr val="bg1"/>
                </a:solidFill>
                <a:latin typeface="Akrobat" panose="00000600000000000000" pitchFamily="50" charset="0"/>
                <a:ea typeface="Arial" charset="0"/>
                <a:cs typeface="Arial" charset="0"/>
              </a:rPr>
              <a:t>Diagram adapted from Peter O. Muller’s Transportation and Urban </a:t>
            </a:r>
            <a:r>
              <a:rPr lang="en-GB" sz="1000" dirty="0" smtClean="0">
                <a:solidFill>
                  <a:schemeClr val="bg1"/>
                </a:solidFill>
                <a:latin typeface="Akrobat" panose="00000600000000000000" pitchFamily="50" charset="0"/>
                <a:ea typeface="Arial" charset="0"/>
                <a:cs typeface="Arial" charset="0"/>
              </a:rPr>
              <a:t>Form</a:t>
            </a:r>
            <a:endParaRPr lang="en-SG" sz="1000" dirty="0">
              <a:solidFill>
                <a:schemeClr val="bg1"/>
              </a:solidFill>
              <a:latin typeface="Akrobat" panose="00000600000000000000" pitchFamily="50" charset="0"/>
            </a:endParaRPr>
          </a:p>
        </p:txBody>
      </p:sp>
    </p:spTree>
    <p:extLst>
      <p:ext uri="{BB962C8B-B14F-4D97-AF65-F5344CB8AC3E}">
        <p14:creationId xmlns:p14="http://schemas.microsoft.com/office/powerpoint/2010/main" val="2011544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07577" cy="7293848"/>
          </a:xfrm>
          <a:prstGeom prst="rect">
            <a:avLst/>
          </a:prstGeom>
        </p:spPr>
      </p:pic>
    </p:spTree>
    <p:extLst>
      <p:ext uri="{BB962C8B-B14F-4D97-AF65-F5344CB8AC3E}">
        <p14:creationId xmlns:p14="http://schemas.microsoft.com/office/powerpoint/2010/main" val="2957933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07577" cy="729384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77" y="0"/>
            <a:ext cx="4984423" cy="6858000"/>
          </a:xfrm>
          <a:prstGeom prst="rect">
            <a:avLst/>
          </a:prstGeom>
        </p:spPr>
      </p:pic>
    </p:spTree>
    <p:extLst>
      <p:ext uri="{BB962C8B-B14F-4D97-AF65-F5344CB8AC3E}">
        <p14:creationId xmlns:p14="http://schemas.microsoft.com/office/powerpoint/2010/main" val="1700977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07577" y="0"/>
            <a:ext cx="4984423" cy="6858000"/>
          </a:xfrm>
          <a:prstGeom prst="rect">
            <a:avLst/>
          </a:prstGeom>
        </p:spPr>
      </p:pic>
      <p:grpSp>
        <p:nvGrpSpPr>
          <p:cNvPr id="2" name="Group 1"/>
          <p:cNvGrpSpPr/>
          <p:nvPr/>
        </p:nvGrpSpPr>
        <p:grpSpPr>
          <a:xfrm>
            <a:off x="3240864" y="4769427"/>
            <a:ext cx="8951135" cy="452006"/>
            <a:chOff x="161816" y="4769427"/>
            <a:chExt cx="8951135" cy="452006"/>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9545" b="23864"/>
            <a:stretch/>
          </p:blipFill>
          <p:spPr>
            <a:xfrm>
              <a:off x="4128528" y="4769427"/>
              <a:ext cx="4984423" cy="452006"/>
            </a:xfrm>
            <a:prstGeom prst="rect">
              <a:avLst/>
            </a:prstGeom>
          </p:spPr>
        </p:pic>
        <p:sp>
          <p:nvSpPr>
            <p:cNvPr id="10" name="TextBox 9"/>
            <p:cNvSpPr txBox="1"/>
            <p:nvPr/>
          </p:nvSpPr>
          <p:spPr>
            <a:xfrm>
              <a:off x="161816" y="4818458"/>
              <a:ext cx="3966713" cy="369332"/>
            </a:xfrm>
            <a:prstGeom prst="rect">
              <a:avLst/>
            </a:prstGeom>
            <a:noFill/>
          </p:spPr>
          <p:txBody>
            <a:bodyPr wrap="square" rtlCol="0">
              <a:spAutoFit/>
            </a:bodyPr>
            <a:lstStyle/>
            <a:p>
              <a:r>
                <a:rPr lang="en-SG" dirty="0" smtClean="0">
                  <a:latin typeface="Akrobat" panose="00000600000000000000" pitchFamily="50" charset="0"/>
                  <a:ea typeface="Helvetica" charset="0"/>
                  <a:cs typeface="Helvetica" panose="020B0604020202020204" pitchFamily="34" charset="0"/>
                </a:rPr>
                <a:t>Individualized car based transportation</a:t>
              </a:r>
              <a:endParaRPr lang="en-US" dirty="0">
                <a:latin typeface="Akrobat" panose="00000600000000000000" pitchFamily="50" charset="0"/>
                <a:ea typeface="Helvetica" charset="0"/>
                <a:cs typeface="Helvetica" panose="020B0604020202020204" pitchFamily="34" charset="0"/>
              </a:endParaRPr>
            </a:p>
          </p:txBody>
        </p:sp>
      </p:grpSp>
      <p:grpSp>
        <p:nvGrpSpPr>
          <p:cNvPr id="17" name="Group 16"/>
          <p:cNvGrpSpPr/>
          <p:nvPr/>
        </p:nvGrpSpPr>
        <p:grpSpPr>
          <a:xfrm>
            <a:off x="3240864" y="10392"/>
            <a:ext cx="5594748" cy="6858000"/>
            <a:chOff x="161816" y="10392"/>
            <a:chExt cx="5594748" cy="685800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47" r="67338" b="-153"/>
            <a:stretch/>
          </p:blipFill>
          <p:spPr>
            <a:xfrm>
              <a:off x="4128529" y="10392"/>
              <a:ext cx="1628035" cy="6858000"/>
            </a:xfrm>
            <a:prstGeom prst="rect">
              <a:avLst/>
            </a:prstGeom>
          </p:spPr>
        </p:pic>
        <p:sp>
          <p:nvSpPr>
            <p:cNvPr id="12" name="TextBox 11"/>
            <p:cNvSpPr txBox="1"/>
            <p:nvPr/>
          </p:nvSpPr>
          <p:spPr>
            <a:xfrm>
              <a:off x="161816" y="92326"/>
              <a:ext cx="3966713" cy="923330"/>
            </a:xfrm>
            <a:prstGeom prst="rect">
              <a:avLst/>
            </a:prstGeom>
            <a:noFill/>
          </p:spPr>
          <p:txBody>
            <a:bodyPr wrap="square" rtlCol="0">
              <a:spAutoFit/>
            </a:bodyPr>
            <a:lstStyle/>
            <a:p>
              <a:r>
                <a:rPr lang="en-SG" dirty="0" smtClean="0">
                  <a:latin typeface="Akrobat" panose="00000600000000000000" pitchFamily="50" charset="0"/>
                  <a:ea typeface="Helvetica" charset="0"/>
                  <a:cs typeface="Helvetica" panose="020B0604020202020204" pitchFamily="34" charset="0"/>
                </a:rPr>
                <a:t>Segregation by mode for efficiency</a:t>
              </a:r>
            </a:p>
            <a:p>
              <a:r>
                <a:rPr lang="en-SG" dirty="0" smtClean="0">
                  <a:latin typeface="Akrobat" panose="00000600000000000000" pitchFamily="50" charset="0"/>
                  <a:ea typeface="Helvetica" charset="0"/>
                  <a:cs typeface="Helvetica" panose="020B0604020202020204" pitchFamily="34" charset="0"/>
                </a:rPr>
                <a:t>Use of vertical space in anticipation of future land scarcity</a:t>
              </a:r>
              <a:endParaRPr lang="en-US" dirty="0">
                <a:latin typeface="Akrobat" panose="00000600000000000000" pitchFamily="50" charset="0"/>
                <a:ea typeface="Helvetica" charset="0"/>
                <a:cs typeface="Helvetica" panose="020B0604020202020204" pitchFamily="34" charset="0"/>
              </a:endParaRPr>
            </a:p>
          </p:txBody>
        </p:sp>
      </p:grpSp>
      <p:grpSp>
        <p:nvGrpSpPr>
          <p:cNvPr id="5" name="Group 4"/>
          <p:cNvGrpSpPr/>
          <p:nvPr/>
        </p:nvGrpSpPr>
        <p:grpSpPr>
          <a:xfrm>
            <a:off x="3320527" y="2337956"/>
            <a:ext cx="8871473" cy="566304"/>
            <a:chOff x="241479" y="2337956"/>
            <a:chExt cx="8871473" cy="566304"/>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4173" b="57569"/>
            <a:stretch/>
          </p:blipFill>
          <p:spPr>
            <a:xfrm>
              <a:off x="4128529" y="2337956"/>
              <a:ext cx="4984423" cy="566304"/>
            </a:xfrm>
            <a:prstGeom prst="rect">
              <a:avLst/>
            </a:prstGeom>
          </p:spPr>
        </p:pic>
        <p:sp>
          <p:nvSpPr>
            <p:cNvPr id="14" name="TextBox 13"/>
            <p:cNvSpPr txBox="1"/>
            <p:nvPr/>
          </p:nvSpPr>
          <p:spPr>
            <a:xfrm>
              <a:off x="241479" y="2455392"/>
              <a:ext cx="3966713" cy="369332"/>
            </a:xfrm>
            <a:prstGeom prst="rect">
              <a:avLst/>
            </a:prstGeom>
            <a:noFill/>
          </p:spPr>
          <p:txBody>
            <a:bodyPr wrap="square" rtlCol="0">
              <a:spAutoFit/>
            </a:bodyPr>
            <a:lstStyle/>
            <a:p>
              <a:r>
                <a:rPr lang="en-SG" dirty="0" smtClean="0">
                  <a:latin typeface="Akrobat" panose="00000600000000000000" pitchFamily="50" charset="0"/>
                  <a:ea typeface="Helvetica" charset="0"/>
                  <a:cs typeface="Helvetica" panose="020B0604020202020204" pitchFamily="34" charset="0"/>
                </a:rPr>
                <a:t>Convenience of door to door service</a:t>
              </a:r>
              <a:endParaRPr lang="en-US" dirty="0">
                <a:latin typeface="Akrobat" panose="00000600000000000000" pitchFamily="50" charset="0"/>
                <a:ea typeface="Helvetica" charset="0"/>
                <a:cs typeface="Helvetica" panose="020B0604020202020204" pitchFamily="34" charset="0"/>
              </a:endParaRPr>
            </a:p>
          </p:txBody>
        </p:sp>
      </p:grpSp>
      <p:grpSp>
        <p:nvGrpSpPr>
          <p:cNvPr id="4" name="Group 3"/>
          <p:cNvGrpSpPr/>
          <p:nvPr/>
        </p:nvGrpSpPr>
        <p:grpSpPr>
          <a:xfrm>
            <a:off x="3240863" y="3506932"/>
            <a:ext cx="8951135" cy="587086"/>
            <a:chOff x="161815" y="3506932"/>
            <a:chExt cx="8951135" cy="587086"/>
          </a:xfrm>
        </p:grpSpPr>
        <p:sp>
          <p:nvSpPr>
            <p:cNvPr id="15" name="TextBox 14"/>
            <p:cNvSpPr txBox="1"/>
            <p:nvPr/>
          </p:nvSpPr>
          <p:spPr>
            <a:xfrm>
              <a:off x="161815" y="3577556"/>
              <a:ext cx="3966713" cy="369332"/>
            </a:xfrm>
            <a:prstGeom prst="rect">
              <a:avLst/>
            </a:prstGeom>
            <a:noFill/>
          </p:spPr>
          <p:txBody>
            <a:bodyPr wrap="square" rtlCol="0">
              <a:spAutoFit/>
            </a:bodyPr>
            <a:lstStyle/>
            <a:p>
              <a:r>
                <a:rPr lang="en-SG" dirty="0" smtClean="0">
                  <a:latin typeface="Akrobat" panose="00000600000000000000" pitchFamily="50" charset="0"/>
                  <a:ea typeface="Helvetica" charset="0"/>
                  <a:cs typeface="Helvetica" panose="020B0604020202020204" pitchFamily="34" charset="0"/>
                </a:rPr>
                <a:t>Non-machines separated or eliminated </a:t>
              </a:r>
              <a:endParaRPr lang="en-US" dirty="0">
                <a:latin typeface="Akrobat" panose="00000600000000000000" pitchFamily="50" charset="0"/>
                <a:ea typeface="Helvetica" charset="0"/>
                <a:cs typeface="Helvetica" panose="020B0604020202020204" pitchFamily="34" charset="0"/>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51295" b="40144"/>
            <a:stretch/>
          </p:blipFill>
          <p:spPr>
            <a:xfrm>
              <a:off x="4128527" y="3506932"/>
              <a:ext cx="4984423" cy="587086"/>
            </a:xfrm>
            <a:prstGeom prst="rect">
              <a:avLst/>
            </a:prstGeom>
          </p:spPr>
        </p:pic>
      </p:gr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3475" t="773" r="24753" b="84023"/>
          <a:stretch/>
        </p:blipFill>
        <p:spPr>
          <a:xfrm>
            <a:off x="9872954" y="-17092"/>
            <a:ext cx="1085315" cy="1042587"/>
          </a:xfrm>
          <a:prstGeom prst="ellipse">
            <a:avLst/>
          </a:prstGeom>
          <a:ln w="63500" cap="rnd">
            <a:noFill/>
          </a:ln>
          <a:effectLst>
            <a:outerShdw blurRad="381000" dist="292100" dir="5400000" sx="-80000" sy="-18000" rotWithShape="0">
              <a:srgbClr val="000000">
                <a:alpha val="22000"/>
              </a:srgbClr>
            </a:outerShdw>
          </a:effectLst>
        </p:spPr>
      </p:pic>
      <p:sp>
        <p:nvSpPr>
          <p:cNvPr id="3" name="TextBox 2"/>
          <p:cNvSpPr txBox="1"/>
          <p:nvPr/>
        </p:nvSpPr>
        <p:spPr>
          <a:xfrm>
            <a:off x="5143500" y="6455863"/>
            <a:ext cx="2559050" cy="400110"/>
          </a:xfrm>
          <a:prstGeom prst="rect">
            <a:avLst/>
          </a:prstGeom>
          <a:noFill/>
        </p:spPr>
        <p:txBody>
          <a:bodyPr wrap="square" rtlCol="0">
            <a:spAutoFit/>
          </a:bodyPr>
          <a:lstStyle/>
          <a:p>
            <a:r>
              <a:rPr lang="en-US" sz="1000" dirty="0" smtClean="0">
                <a:latin typeface="Akrobat" panose="00000600000000000000" pitchFamily="50" charset="0"/>
              </a:rPr>
              <a:t>Image from </a:t>
            </a:r>
            <a:r>
              <a:rPr lang="en-SG" sz="1000" dirty="0" smtClean="0">
                <a:latin typeface="Akrobat" panose="00000600000000000000" pitchFamily="50" charset="0"/>
              </a:rPr>
              <a:t>1950 </a:t>
            </a:r>
            <a:r>
              <a:rPr lang="en-SG" sz="1000" dirty="0">
                <a:latin typeface="Akrobat" panose="00000600000000000000" pitchFamily="50" charset="0"/>
              </a:rPr>
              <a:t>educational books via monodrama2000 and Rainbow </a:t>
            </a:r>
            <a:r>
              <a:rPr lang="en-SG" sz="1000" dirty="0" err="1" smtClean="0">
                <a:latin typeface="Akrobat" panose="00000600000000000000" pitchFamily="50" charset="0"/>
              </a:rPr>
              <a:t>mermain</a:t>
            </a:r>
            <a:endParaRPr lang="en-US" sz="1000" dirty="0">
              <a:latin typeface="Akrobat" panose="00000600000000000000" pitchFamily="50" charset="0"/>
            </a:endParaRPr>
          </a:p>
        </p:txBody>
      </p:sp>
    </p:spTree>
    <p:extLst>
      <p:ext uri="{BB962C8B-B14F-4D97-AF65-F5344CB8AC3E}">
        <p14:creationId xmlns:p14="http://schemas.microsoft.com/office/powerpoint/2010/main" val="228021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99"/>
            <a:ext cx="12192000" cy="6760801"/>
          </a:xfrm>
          <a:prstGeom prst="rect">
            <a:avLst/>
          </a:prstGeom>
        </p:spPr>
      </p:pic>
    </p:spTree>
    <p:extLst>
      <p:ext uri="{BB962C8B-B14F-4D97-AF65-F5344CB8AC3E}">
        <p14:creationId xmlns:p14="http://schemas.microsoft.com/office/powerpoint/2010/main" val="1538089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99"/>
            <a:ext cx="12192000" cy="6760801"/>
          </a:xfrm>
          <a:prstGeom prst="rect">
            <a:avLst/>
          </a:prstGeom>
        </p:spPr>
      </p:pic>
    </p:spTree>
    <p:extLst>
      <p:ext uri="{BB962C8B-B14F-4D97-AF65-F5344CB8AC3E}">
        <p14:creationId xmlns:p14="http://schemas.microsoft.com/office/powerpoint/2010/main" val="1210127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003189"/>
            <a:ext cx="12192001" cy="523220"/>
          </a:xfrm>
          <a:prstGeom prst="rect">
            <a:avLst/>
          </a:prstGeom>
          <a:noFill/>
        </p:spPr>
        <p:txBody>
          <a:bodyPr wrap="square" rtlCol="0">
            <a:spAutoFit/>
          </a:bodyPr>
          <a:lstStyle/>
          <a:p>
            <a:pPr algn="ctr"/>
            <a:r>
              <a:rPr lang="en-SG" sz="2800" b="1" dirty="0" smtClean="0">
                <a:latin typeface="Akrobat ExtraBold" panose="00000900000000000000" pitchFamily="50" charset="0"/>
                <a:cs typeface="Helvetica" panose="020B0604020202020204" pitchFamily="34" charset="0"/>
              </a:rPr>
              <a:t>How will AVs impact transport flows?</a:t>
            </a:r>
            <a:endParaRPr lang="en-SG" sz="2800" b="1" dirty="0">
              <a:latin typeface="Akrobat ExtraBold" panose="00000900000000000000" pitchFamily="50" charset="0"/>
              <a:cs typeface="Helvetica"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2946" t="44336" r="43631" b="45499"/>
          <a:stretch/>
        </p:blipFill>
        <p:spPr>
          <a:xfrm>
            <a:off x="5235959" y="3046058"/>
            <a:ext cx="1636602" cy="687257"/>
          </a:xfrm>
          <a:prstGeom prst="rect">
            <a:avLst/>
          </a:prstGeom>
        </p:spPr>
      </p:pic>
    </p:spTree>
    <p:extLst>
      <p:ext uri="{BB962C8B-B14F-4D97-AF65-F5344CB8AC3E}">
        <p14:creationId xmlns:p14="http://schemas.microsoft.com/office/powerpoint/2010/main" val="490033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Design">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Desig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2001</TotalTime>
  <Words>1651</Words>
  <Application>Microsoft Office PowerPoint</Application>
  <PresentationFormat>Widescreen</PresentationFormat>
  <Paragraphs>132</Paragraphs>
  <Slides>20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Akrobat</vt:lpstr>
      <vt:lpstr>Times New Roman</vt:lpstr>
      <vt:lpstr>Arial</vt:lpstr>
      <vt:lpstr>Helvetica</vt:lpstr>
      <vt:lpstr>Calibri Light</vt:lpstr>
      <vt:lpstr>Calibri</vt:lpstr>
      <vt:lpstr>ETH Light</vt:lpstr>
      <vt:lpstr>Akrobat ExtraBold</vt:lpstr>
      <vt:lpstr>Helvetica Neue</vt:lpstr>
      <vt:lpstr>Office Theme</vt:lpstr>
      <vt:lpstr>Office-Design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Tanvi Maheshwari</dc:creator>
  <cp:lastModifiedBy>Tanvi Maheshwari</cp:lastModifiedBy>
  <cp:revision>33</cp:revision>
  <dcterms:created xsi:type="dcterms:W3CDTF">2018-06-23T07:42:37Z</dcterms:created>
  <dcterms:modified xsi:type="dcterms:W3CDTF">2018-06-26T01:27:19Z</dcterms:modified>
</cp:coreProperties>
</file>