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8"/>
  </p:notesMasterIdLst>
  <p:sldIdLst>
    <p:sldId id="257" r:id="rId2"/>
    <p:sldId id="330" r:id="rId3"/>
    <p:sldId id="344" r:id="rId4"/>
    <p:sldId id="258" r:id="rId5"/>
    <p:sldId id="265" r:id="rId6"/>
    <p:sldId id="300" r:id="rId7"/>
    <p:sldId id="328" r:id="rId8"/>
    <p:sldId id="305" r:id="rId9"/>
    <p:sldId id="317" r:id="rId10"/>
    <p:sldId id="338" r:id="rId11"/>
    <p:sldId id="339" r:id="rId12"/>
    <p:sldId id="340" r:id="rId13"/>
    <p:sldId id="345" r:id="rId14"/>
    <p:sldId id="334" r:id="rId15"/>
    <p:sldId id="325" r:id="rId16"/>
    <p:sldId id="318" r:id="rId17"/>
  </p:sldIdLst>
  <p:sldSz cx="12192000" cy="6858000"/>
  <p:notesSz cx="6858000" cy="9144000"/>
  <p:embeddedFontLst>
    <p:embeddedFont>
      <p:font typeface="等线" panose="02010600030101010101" pitchFamily="2" charset="-122"/>
      <p:regular r:id="rId19"/>
      <p:bold r:id="rId20"/>
    </p:embeddedFont>
    <p:embeddedFont>
      <p:font typeface="Arial Black" panose="020B0A04020102020204" pitchFamily="34" charset="0"/>
      <p:bold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Helvetica Neue" panose="020B0604020202020204"/>
      <p:regular r:id="rId26"/>
      <p:bold r:id="rId27"/>
      <p:italic r:id="rId28"/>
      <p:boldItalic r:id="rId29"/>
    </p:embeddedFont>
    <p:embeddedFont>
      <p:font typeface="Helvetica Neue Light" panose="020B0604020202020204" charset="0"/>
      <p:regular r:id="rId30"/>
      <p:bold r:id="rId31"/>
      <p:italic r:id="rId32"/>
      <p:boldItalic r:id="rId33"/>
    </p:embeddedFont>
    <p:embeddedFont>
      <p:font typeface="Jura Medium" panose="020B0604020202020204" charset="0"/>
      <p:regular r:id="rId34"/>
    </p:embeddedFont>
    <p:embeddedFont>
      <p:font typeface="Open Sans Light" panose="020B0604020202020204" charset="0"/>
      <p:regular r:id="rId35"/>
      <p:italic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82" autoAdjust="0"/>
    <p:restoredTop sz="93400" autoAdjust="0"/>
  </p:normalViewPr>
  <p:slideViewPr>
    <p:cSldViewPr snapToGrid="0" showGuides="1">
      <p:cViewPr varScale="1">
        <p:scale>
          <a:sx n="87" d="100"/>
          <a:sy n="87" d="100"/>
        </p:scale>
        <p:origin x="816" y="4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11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E3E770-6ED6-4940-96AC-D1887889C423}" type="datetimeFigureOut">
              <a:rPr lang="en-SG" smtClean="0"/>
              <a:t>25/6/2018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1E2EFE-1512-4F1F-A908-8CCF5E17FA5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50507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E2EFE-1512-4F1F-A908-8CCF5E17FA5D}" type="slidenum">
              <a:rPr lang="en-SG" smtClean="0"/>
              <a:t>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10388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E2EFE-1512-4F1F-A908-8CCF5E17FA5D}" type="slidenum">
              <a:rPr lang="en-SG" smtClean="0"/>
              <a:t>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42650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/>
              <a:t>Other Partners: Flexi Systems, </a:t>
            </a:r>
            <a:r>
              <a:rPr lang="en-SG" dirty="0" err="1"/>
              <a:t>Soracom</a:t>
            </a:r>
            <a:r>
              <a:rPr lang="en-SG" dirty="0"/>
              <a:t>, Metro Parking, IoT Connect, </a:t>
            </a:r>
            <a:r>
              <a:rPr lang="en-SG" dirty="0" err="1"/>
              <a:t>Graphikee</a:t>
            </a:r>
            <a:r>
              <a:rPr lang="en-SG" dirty="0"/>
              <a:t>, CCP, </a:t>
            </a:r>
            <a:r>
              <a:rPr lang="en-SG" dirty="0" err="1"/>
              <a:t>Tcam</a:t>
            </a:r>
            <a:r>
              <a:rPr lang="en-SG" dirty="0"/>
              <a:t>, Simple Little, Omni Remote, </a:t>
            </a:r>
            <a:r>
              <a:rPr lang="en-SG" dirty="0" err="1"/>
              <a:t>Netlynx</a:t>
            </a:r>
            <a:r>
              <a:rPr lang="en-SG" dirty="0"/>
              <a:t>, </a:t>
            </a:r>
            <a:r>
              <a:rPr lang="en-SG" dirty="0" err="1"/>
              <a:t>Skygrid</a:t>
            </a:r>
            <a:r>
              <a:rPr lang="en-SG" dirty="0"/>
              <a:t>, </a:t>
            </a:r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E2EFE-1512-4F1F-A908-8CCF5E17FA5D}" type="slidenum">
              <a:rPr lang="en-SG" smtClean="0"/>
              <a:t>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82756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E2EFE-1512-4F1F-A908-8CCF5E17FA5D}" type="slidenum">
              <a:rPr lang="en-SG" smtClean="0"/>
              <a:t>9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22142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E2EFE-1512-4F1F-A908-8CCF5E17FA5D}" type="slidenum">
              <a:rPr lang="en-SG" smtClean="0"/>
              <a:t>10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425918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E2EFE-1512-4F1F-A908-8CCF5E17FA5D}" type="slidenum">
              <a:rPr lang="en-SG" smtClean="0"/>
              <a:t>11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505167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E2EFE-1512-4F1F-A908-8CCF5E17FA5D}" type="slidenum">
              <a:rPr lang="en-SG" smtClean="0"/>
              <a:t>12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157648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E2EFE-1512-4F1F-A908-8CCF5E17FA5D}" type="slidenum">
              <a:rPr lang="en-SG" smtClean="0"/>
              <a:t>13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44607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9117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10" y="3790708"/>
            <a:ext cx="12217793" cy="3080411"/>
          </a:xfrm>
          <a:prstGeom prst="rect">
            <a:avLst/>
          </a:prstGeom>
        </p:spPr>
      </p:pic>
      <p:pic>
        <p:nvPicPr>
          <p:cNvPr id="7" name="image3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320" y="6311899"/>
            <a:ext cx="1280236" cy="328337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912620"/>
            <a:ext cx="9144000" cy="2081212"/>
          </a:xfrm>
        </p:spPr>
        <p:txBody>
          <a:bodyPr anchor="b"/>
          <a:lstStyle>
            <a:lvl1pPr algn="ctr">
              <a:defRPr sz="6000" b="0" i="0">
                <a:solidFill>
                  <a:schemeClr val="bg1"/>
                </a:solidFill>
                <a:latin typeface="Helvetica Neue" panose="02000803000000090004" pitchFamily="2"/>
                <a:ea typeface="Helvetica Neue" panose="02000803000000090004" pitchFamily="2"/>
                <a:cs typeface="Helvetica Neue" panose="02000803000000090004" pitchFamily="2"/>
              </a:defRPr>
            </a:lvl1pPr>
          </a:lstStyle>
          <a:p>
            <a:r>
              <a:rPr lang="en-US" dirty="0"/>
              <a:t>Master title style</a:t>
            </a:r>
            <a:br>
              <a:rPr lang="en-US" dirty="0"/>
            </a:br>
            <a:r>
              <a:rPr lang="en-US" dirty="0"/>
              <a:t>Helvetica Neue 60pt</a:t>
            </a:r>
            <a:endParaRPr lang="en-SG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004310"/>
            <a:ext cx="9144000" cy="11811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Master subtitle style Helvetica Neue Medium 24pt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5629678" y="6328865"/>
            <a:ext cx="6215062" cy="376238"/>
          </a:xfrm>
        </p:spPr>
        <p:txBody>
          <a:bodyPr>
            <a:normAutofit/>
          </a:bodyPr>
          <a:lstStyle>
            <a:lvl1pPr marL="0" indent="0" algn="r">
              <a:buNone/>
              <a:defRPr sz="1200" b="0" i="0">
                <a:solidFill>
                  <a:schemeClr val="bg1"/>
                </a:solidFill>
                <a:latin typeface="Helvetica Neue Light"/>
              </a:defRPr>
            </a:lvl1pPr>
          </a:lstStyle>
          <a:p>
            <a:pPr lvl="0"/>
            <a:r>
              <a:rPr lang="en-US" dirty="0"/>
              <a:t>Edit Master text styles Helvetica Neue Light 12pt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478484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9445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80779"/>
            <a:ext cx="12192000" cy="3429000"/>
          </a:xfrm>
          <a:prstGeom prst="rect">
            <a:avLst/>
          </a:prstGeom>
        </p:spPr>
      </p:pic>
      <p:pic>
        <p:nvPicPr>
          <p:cNvPr id="14" name="image3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320" y="6349999"/>
            <a:ext cx="1280236" cy="328337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871367" y="3593465"/>
            <a:ext cx="3716111" cy="1870075"/>
          </a:xfrm>
        </p:spPr>
        <p:txBody>
          <a:bodyPr anchor="b">
            <a:normAutofit/>
          </a:bodyPr>
          <a:lstStyle>
            <a:lvl1pPr>
              <a:defRPr sz="3600" b="0" i="0">
                <a:solidFill>
                  <a:schemeClr val="bg1"/>
                </a:solidFill>
                <a:latin typeface="Helvetica Neue Thin"/>
                <a:ea typeface="Helvetica Neue" panose="02000803000000090004" pitchFamily="2"/>
                <a:cs typeface="Helvetica Neue" panose="02000803000000090004" pitchFamily="2"/>
              </a:defRPr>
            </a:lvl1pPr>
          </a:lstStyle>
          <a:p>
            <a:r>
              <a:rPr lang="en-US" dirty="0"/>
              <a:t>Master title style</a:t>
            </a:r>
            <a:br>
              <a:rPr lang="en-US" dirty="0"/>
            </a:br>
            <a:r>
              <a:rPr lang="en-US" dirty="0"/>
              <a:t>HN Thin 36pt</a:t>
            </a:r>
            <a:endParaRPr lang="en-SG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871368" y="5463540"/>
            <a:ext cx="3716111" cy="626110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tx1">
                    <a:tint val="75000"/>
                  </a:schemeClr>
                </a:solidFill>
                <a:latin typeface="Helvetica Neue Light"/>
                <a:ea typeface="Helvetica Neue" panose="02000803000000090004" pitchFamily="2"/>
                <a:cs typeface="Helvetica Neue" panose="02000803000000090004" pitchFamily="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Master text styles HN Light 18pt</a:t>
            </a:r>
          </a:p>
        </p:txBody>
      </p:sp>
    </p:spTree>
    <p:extLst>
      <p:ext uri="{BB962C8B-B14F-4D97-AF65-F5344CB8AC3E}">
        <p14:creationId xmlns:p14="http://schemas.microsoft.com/office/powerpoint/2010/main" val="1486477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860" y="6306820"/>
            <a:ext cx="1289485" cy="3307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247"/>
            <a:ext cx="12192001" cy="15621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63644" y="365125"/>
            <a:ext cx="3587384" cy="421953"/>
          </a:xfrm>
        </p:spPr>
        <p:txBody>
          <a:bodyPr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Master title HN 28pt</a:t>
            </a:r>
            <a:endParaRPr lang="en-SG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722119"/>
            <a:ext cx="10515600" cy="4545331"/>
          </a:xfrm>
        </p:spPr>
        <p:txBody>
          <a:bodyPr/>
          <a:lstStyle>
            <a:lvl1pPr>
              <a:defRPr b="0" i="0">
                <a:latin typeface="Helvetica Neue Medium"/>
              </a:defRPr>
            </a:lvl1pPr>
            <a:lvl2pPr>
              <a:defRPr b="0" i="0">
                <a:latin typeface="Helvetica Neue Medium"/>
              </a:defRPr>
            </a:lvl2pPr>
            <a:lvl3pPr>
              <a:defRPr b="0" i="0">
                <a:latin typeface="Helvetica Neue Medium"/>
              </a:defRPr>
            </a:lvl3pPr>
            <a:lvl4pPr>
              <a:defRPr b="0" i="0">
                <a:latin typeface="Helvetica Neue Medium"/>
              </a:defRPr>
            </a:lvl4pPr>
            <a:lvl5pPr>
              <a:defRPr b="0" i="0">
                <a:latin typeface="Helvetica Neue Medium"/>
              </a:defRPr>
            </a:lvl5pPr>
          </a:lstStyle>
          <a:p>
            <a:pPr lvl="0"/>
            <a:r>
              <a:rPr lang="en-US" dirty="0"/>
              <a:t>Edit Master text styles </a:t>
            </a:r>
            <a:r>
              <a:rPr lang="en-SG" sz="2800" b="1" i="0" dirty="0">
                <a:solidFill>
                  <a:srgbClr val="F38F18"/>
                </a:solidFill>
                <a:latin typeface="Helvetica Neue Medium"/>
                <a:ea typeface="Helvetica Neue" panose="02000803000000090004" pitchFamily="2"/>
                <a:cs typeface="Helvetica Neue" panose="02000803000000090004" pitchFamily="2"/>
                <a:sym typeface="Helvetica Neue"/>
              </a:rPr>
              <a:t>Highlighted in HN Medium bold/orange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r>
              <a:rPr lang="en-SG" sz="2000" b="1" i="0" dirty="0">
                <a:solidFill>
                  <a:srgbClr val="F38F18"/>
                </a:solidFill>
                <a:latin typeface="Helvetica Neue Medium"/>
                <a:ea typeface="Helvetica Neue" panose="02000803000000090004" pitchFamily="2"/>
                <a:cs typeface="Helvetica Neue" panose="02000803000000090004" pitchFamily="2"/>
                <a:sym typeface="Helvetica Neue"/>
              </a:rPr>
              <a:t> </a:t>
            </a:r>
            <a:endParaRPr lang="en-US" dirty="0"/>
          </a:p>
          <a:p>
            <a:pPr lvl="3"/>
            <a:r>
              <a:rPr lang="en-US" dirty="0"/>
              <a:t>Fourth level</a:t>
            </a:r>
            <a:r>
              <a:rPr lang="en-SG" sz="1800" b="1" i="0" dirty="0">
                <a:solidFill>
                  <a:srgbClr val="F38F18"/>
                </a:solidFill>
                <a:latin typeface="Helvetica Neue Medium"/>
                <a:ea typeface="Helvetica Neue" panose="02000803000000090004" pitchFamily="2"/>
                <a:cs typeface="Helvetica Neue" panose="02000803000000090004" pitchFamily="2"/>
                <a:sym typeface="Helvetica Neue"/>
              </a:rPr>
              <a:t> </a:t>
            </a:r>
            <a:endParaRPr lang="en-US" dirty="0"/>
          </a:p>
          <a:p>
            <a:pPr lvl="4"/>
            <a:r>
              <a:rPr lang="en-US" dirty="0"/>
              <a:t>Fifth level</a:t>
            </a:r>
            <a:r>
              <a:rPr lang="en-SG" sz="1800" b="1" i="0" dirty="0">
                <a:solidFill>
                  <a:srgbClr val="F38F18"/>
                </a:solidFill>
                <a:latin typeface="Helvetica Neue Medium"/>
                <a:ea typeface="Helvetica Neue" panose="02000803000000090004" pitchFamily="2"/>
                <a:cs typeface="Helvetica Neue" panose="02000803000000090004" pitchFamily="2"/>
                <a:sym typeface="Helvetica Neue"/>
              </a:rPr>
              <a:t> </a:t>
            </a:r>
            <a:endParaRPr lang="en-SG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3951027" y="426493"/>
            <a:ext cx="4418463" cy="360585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rgbClr val="F38F18"/>
                </a:solidFill>
                <a:latin typeface="Helvetica Neue Thin"/>
              </a:defRPr>
            </a:lvl1pPr>
          </a:lstStyle>
          <a:p>
            <a:pPr lvl="0"/>
            <a:r>
              <a:rPr lang="en-US" dirty="0"/>
              <a:t>Sub title HN Thin 18pt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274694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860" y="6306820"/>
            <a:ext cx="1289485" cy="3307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247"/>
            <a:ext cx="12192001" cy="1562101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722119"/>
            <a:ext cx="5261610" cy="4545331"/>
          </a:xfrm>
        </p:spPr>
        <p:txBody>
          <a:bodyPr/>
          <a:lstStyle>
            <a:lvl1pPr>
              <a:defRPr b="0" i="0">
                <a:latin typeface="Helvetica Neue Medium"/>
              </a:defRPr>
            </a:lvl1pPr>
            <a:lvl2pPr>
              <a:defRPr b="0" i="0">
                <a:latin typeface="Helvetica Neue Medium"/>
              </a:defRPr>
            </a:lvl2pPr>
            <a:lvl3pPr>
              <a:defRPr b="0" i="0">
                <a:latin typeface="Helvetica Neue Medium"/>
              </a:defRPr>
            </a:lvl3pPr>
            <a:lvl4pPr>
              <a:defRPr b="0" i="0">
                <a:latin typeface="Helvetica Neue Medium"/>
              </a:defRPr>
            </a:lvl4pPr>
            <a:lvl5pPr>
              <a:defRPr b="0" i="0">
                <a:latin typeface="Helvetica Neue Medium"/>
              </a:defRPr>
            </a:lvl5pPr>
          </a:lstStyle>
          <a:p>
            <a:pPr lvl="0"/>
            <a:r>
              <a:rPr lang="en-US" dirty="0"/>
              <a:t>Edit Master text styles *</a:t>
            </a:r>
            <a:r>
              <a:rPr lang="en-SG" sz="2800" b="1" i="0" dirty="0">
                <a:solidFill>
                  <a:srgbClr val="F38F18"/>
                </a:solidFill>
                <a:latin typeface="Helvetica Neue Medium"/>
                <a:ea typeface="Helvetica Neue" panose="02000803000000090004" pitchFamily="2"/>
                <a:cs typeface="Helvetica Neue" panose="02000803000000090004" pitchFamily="2"/>
                <a:sym typeface="Helvetica Neue"/>
              </a:rPr>
              <a:t>Highlight HN Medium bold/orange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r>
              <a:rPr lang="en-SG" sz="2000" b="1" i="0" dirty="0">
                <a:solidFill>
                  <a:srgbClr val="F38F18"/>
                </a:solidFill>
                <a:latin typeface="Helvetica Neue Medium"/>
                <a:ea typeface="Helvetica Neue" panose="02000803000000090004" pitchFamily="2"/>
                <a:cs typeface="Helvetica Neue" panose="02000803000000090004" pitchFamily="2"/>
                <a:sym typeface="Helvetica Neue"/>
              </a:rPr>
              <a:t> </a:t>
            </a:r>
            <a:endParaRPr lang="en-US" dirty="0"/>
          </a:p>
          <a:p>
            <a:pPr lvl="3"/>
            <a:r>
              <a:rPr lang="en-US" dirty="0"/>
              <a:t>Fourth level</a:t>
            </a:r>
            <a:r>
              <a:rPr lang="en-SG" sz="1800" b="1" i="0" dirty="0">
                <a:solidFill>
                  <a:srgbClr val="F38F18"/>
                </a:solidFill>
                <a:latin typeface="Helvetica Neue Medium"/>
                <a:ea typeface="Helvetica Neue" panose="02000803000000090004" pitchFamily="2"/>
                <a:cs typeface="Helvetica Neue" panose="02000803000000090004" pitchFamily="2"/>
                <a:sym typeface="Helvetica Neue"/>
              </a:rPr>
              <a:t> </a:t>
            </a:r>
            <a:endParaRPr lang="en-US" dirty="0"/>
          </a:p>
          <a:p>
            <a:pPr lvl="4"/>
            <a:r>
              <a:rPr lang="en-US" dirty="0"/>
              <a:t>Fifth level</a:t>
            </a:r>
            <a:r>
              <a:rPr lang="en-SG" sz="1800" b="1" i="0" dirty="0">
                <a:solidFill>
                  <a:srgbClr val="F38F18"/>
                </a:solidFill>
                <a:latin typeface="Helvetica Neue Medium"/>
                <a:ea typeface="Helvetica Neue" panose="02000803000000090004" pitchFamily="2"/>
                <a:cs typeface="Helvetica Neue" panose="02000803000000090004" pitchFamily="2"/>
                <a:sym typeface="Helvetica Neue"/>
              </a:rPr>
              <a:t> </a:t>
            </a:r>
            <a:endParaRPr lang="en-SG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0"/>
          </p:nvPr>
        </p:nvSpPr>
        <p:spPr>
          <a:xfrm>
            <a:off x="6823075" y="1238498"/>
            <a:ext cx="4313554" cy="2201099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SG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6823075" y="3616318"/>
            <a:ext cx="4313555" cy="212598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SG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677368" y="5919020"/>
            <a:ext cx="4100959" cy="520861"/>
          </a:xfrm>
        </p:spPr>
        <p:txBody>
          <a:bodyPr/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Helvetica Neue Ligh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Master text HN Light 12pt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63644" y="365125"/>
            <a:ext cx="3587384" cy="421953"/>
          </a:xfrm>
        </p:spPr>
        <p:txBody>
          <a:bodyPr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Master title HN 28pt</a:t>
            </a:r>
            <a:endParaRPr lang="en-SG" dirty="0"/>
          </a:p>
        </p:txBody>
      </p:sp>
      <p:sp>
        <p:nvSpPr>
          <p:cNvPr id="12" name="Content Placeholder 7"/>
          <p:cNvSpPr>
            <a:spLocks noGrp="1"/>
          </p:cNvSpPr>
          <p:nvPr>
            <p:ph sz="quarter" idx="12" hasCustomPrompt="1"/>
          </p:nvPr>
        </p:nvSpPr>
        <p:spPr>
          <a:xfrm>
            <a:off x="3951027" y="426493"/>
            <a:ext cx="4418463" cy="360585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rgbClr val="F38F18"/>
                </a:solidFill>
                <a:latin typeface="Helvetica Neue Thin"/>
              </a:defRPr>
            </a:lvl1pPr>
          </a:lstStyle>
          <a:p>
            <a:pPr lvl="0"/>
            <a:r>
              <a:rPr lang="en-US" dirty="0"/>
              <a:t>Sub title HN Thin 18pt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83730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86300"/>
            <a:ext cx="12192000" cy="2171700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544831"/>
            <a:ext cx="10515600" cy="4958932"/>
          </a:xfrm>
        </p:spPr>
        <p:txBody>
          <a:bodyPr/>
          <a:lstStyle>
            <a:lvl1pPr>
              <a:defRPr b="0" i="0">
                <a:latin typeface="Helvetica Neue Medium"/>
              </a:defRPr>
            </a:lvl1pPr>
            <a:lvl2pPr>
              <a:defRPr b="0" i="0">
                <a:latin typeface="Helvetica Neue Medium"/>
              </a:defRPr>
            </a:lvl2pPr>
            <a:lvl3pPr>
              <a:defRPr b="0" i="0">
                <a:latin typeface="Helvetica Neue Medium"/>
              </a:defRPr>
            </a:lvl3pPr>
            <a:lvl4pPr>
              <a:defRPr b="0" i="0">
                <a:latin typeface="Helvetica Neue Medium"/>
              </a:defRPr>
            </a:lvl4pPr>
            <a:lvl5pPr>
              <a:defRPr b="0" i="0">
                <a:latin typeface="Helvetica Neue Medium"/>
              </a:defRPr>
            </a:lvl5pPr>
          </a:lstStyle>
          <a:p>
            <a:pPr lvl="0"/>
            <a:r>
              <a:rPr lang="en-US" dirty="0"/>
              <a:t>Edit Master text styles </a:t>
            </a:r>
            <a:r>
              <a:rPr lang="en-SG" sz="2800" b="1" i="0" dirty="0">
                <a:solidFill>
                  <a:srgbClr val="F38F18"/>
                </a:solidFill>
                <a:latin typeface="Helvetica Neue Medium"/>
                <a:ea typeface="Helvetica Neue" panose="02000803000000090004" pitchFamily="2"/>
                <a:cs typeface="Helvetica Neue" panose="02000803000000090004" pitchFamily="2"/>
                <a:sym typeface="Helvetica Neue"/>
              </a:rPr>
              <a:t>Highlighted in HN Medium bold/orange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r>
              <a:rPr lang="en-SG" sz="2000" b="1" i="0" dirty="0">
                <a:solidFill>
                  <a:srgbClr val="F38F18"/>
                </a:solidFill>
                <a:latin typeface="Helvetica Neue Medium"/>
                <a:ea typeface="Helvetica Neue" panose="02000803000000090004" pitchFamily="2"/>
                <a:cs typeface="Helvetica Neue" panose="02000803000000090004" pitchFamily="2"/>
                <a:sym typeface="Helvetica Neue"/>
              </a:rPr>
              <a:t> </a:t>
            </a:r>
            <a:endParaRPr lang="en-US" dirty="0"/>
          </a:p>
          <a:p>
            <a:pPr lvl="3"/>
            <a:r>
              <a:rPr lang="en-US" dirty="0"/>
              <a:t>Fourth level</a:t>
            </a:r>
            <a:r>
              <a:rPr lang="en-SG" sz="1800" b="1" i="0" dirty="0">
                <a:solidFill>
                  <a:srgbClr val="F38F18"/>
                </a:solidFill>
                <a:latin typeface="Helvetica Neue Medium"/>
                <a:ea typeface="Helvetica Neue" panose="02000803000000090004" pitchFamily="2"/>
                <a:cs typeface="Helvetica Neue" panose="02000803000000090004" pitchFamily="2"/>
                <a:sym typeface="Helvetica Neue"/>
              </a:rPr>
              <a:t> </a:t>
            </a:r>
            <a:endParaRPr lang="en-US" dirty="0"/>
          </a:p>
          <a:p>
            <a:pPr lvl="4"/>
            <a:r>
              <a:rPr lang="en-US" dirty="0"/>
              <a:t>Fifth level</a:t>
            </a:r>
            <a:r>
              <a:rPr lang="en-SG" sz="1800" b="1" i="0" dirty="0">
                <a:solidFill>
                  <a:srgbClr val="F38F18"/>
                </a:solidFill>
                <a:latin typeface="Helvetica Neue Medium"/>
                <a:ea typeface="Helvetica Neue" panose="02000803000000090004" pitchFamily="2"/>
                <a:cs typeface="Helvetica Neue" panose="02000803000000090004" pitchFamily="2"/>
                <a:sym typeface="Helvetica Neue"/>
              </a:rPr>
              <a:t> </a:t>
            </a:r>
            <a:endParaRPr lang="en-SG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677368" y="5393799"/>
            <a:ext cx="4100959" cy="525217"/>
          </a:xfrm>
        </p:spPr>
        <p:txBody>
          <a:bodyPr>
            <a:noAutofit/>
          </a:bodyPr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solidFill>
                  <a:schemeClr val="bg1"/>
                </a:solidFill>
                <a:latin typeface="Helvetica Neue Thin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Master title HN Thin 24pt</a:t>
            </a:r>
            <a:endParaRPr lang="en-SG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677368" y="5919020"/>
            <a:ext cx="4100959" cy="520861"/>
          </a:xfrm>
        </p:spPr>
        <p:txBody>
          <a:bodyPr/>
          <a:lstStyle>
            <a:lvl1pPr marL="0" indent="0" algn="r">
              <a:buNone/>
              <a:defRPr sz="1200" b="0" i="0">
                <a:solidFill>
                  <a:schemeClr val="bg1"/>
                </a:solidFill>
                <a:latin typeface="Helvetica Neue Ligh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Master text Helvetica Neue Light 12pt</a:t>
            </a:r>
          </a:p>
        </p:txBody>
      </p:sp>
      <p:sp>
        <p:nvSpPr>
          <p:cNvPr id="10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5233916" y="5513848"/>
            <a:ext cx="2446859" cy="360585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Helvetica Neue Thin"/>
              </a:defRPr>
            </a:lvl1pPr>
          </a:lstStyle>
          <a:p>
            <a:pPr lvl="0"/>
            <a:r>
              <a:rPr lang="en-US" dirty="0"/>
              <a:t>Sub title HN Thin 18pt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194471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86300"/>
            <a:ext cx="12192000" cy="21717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677368" y="5393799"/>
            <a:ext cx="4100959" cy="525217"/>
          </a:xfrm>
        </p:spPr>
        <p:txBody>
          <a:bodyPr>
            <a:noAutofit/>
          </a:bodyPr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>
                <a:solidFill>
                  <a:schemeClr val="bg1"/>
                </a:solidFill>
                <a:latin typeface="Helvetica Neue Thin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Master title HN Thin 24pt</a:t>
            </a:r>
            <a:endParaRPr lang="en-SG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677368" y="5919020"/>
            <a:ext cx="4100959" cy="520861"/>
          </a:xfrm>
        </p:spPr>
        <p:txBody>
          <a:bodyPr/>
          <a:lstStyle>
            <a:lvl1pPr marL="0" indent="0" algn="r">
              <a:buNone/>
              <a:defRPr sz="1200" b="0" i="0">
                <a:solidFill>
                  <a:schemeClr val="bg1"/>
                </a:solidFill>
                <a:latin typeface="Helvetica Neue Ligh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Master text Helvetica Neue Light 12pt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6236807" y="407319"/>
            <a:ext cx="2707207" cy="2365086"/>
          </a:xfrm>
        </p:spPr>
        <p:txBody>
          <a:bodyPr/>
          <a:lstStyle>
            <a:lvl1pPr marL="0" indent="0">
              <a:buNone/>
              <a:defRPr sz="3200" b="0" i="0">
                <a:latin typeface="Helvetica Neue Medium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SG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0"/>
          </p:nvPr>
        </p:nvSpPr>
        <p:spPr>
          <a:xfrm>
            <a:off x="9095692" y="407319"/>
            <a:ext cx="2707207" cy="2365086"/>
          </a:xfrm>
        </p:spPr>
        <p:txBody>
          <a:bodyPr/>
          <a:lstStyle>
            <a:lvl1pPr marL="0" indent="0">
              <a:buNone/>
              <a:defRPr sz="3200" b="0" i="0">
                <a:latin typeface="Helvetica Neue Medium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SG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1"/>
          </p:nvPr>
        </p:nvSpPr>
        <p:spPr>
          <a:xfrm>
            <a:off x="6257739" y="3039636"/>
            <a:ext cx="2686276" cy="2424132"/>
          </a:xfrm>
        </p:spPr>
        <p:txBody>
          <a:bodyPr/>
          <a:lstStyle>
            <a:lvl1pPr marL="0" indent="0">
              <a:buNone/>
              <a:defRPr sz="3200" b="0" i="0">
                <a:latin typeface="Helvetica Neue Medium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SG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2"/>
          </p:nvPr>
        </p:nvSpPr>
        <p:spPr>
          <a:xfrm>
            <a:off x="9106157" y="3039636"/>
            <a:ext cx="2686276" cy="2424132"/>
          </a:xfrm>
        </p:spPr>
        <p:txBody>
          <a:bodyPr/>
          <a:lstStyle>
            <a:lvl1pPr marL="0" indent="0">
              <a:buNone/>
              <a:defRPr sz="3200" b="0" i="0">
                <a:latin typeface="Helvetica Neue Medium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SG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408802" y="407319"/>
            <a:ext cx="2707207" cy="2424132"/>
          </a:xfrm>
        </p:spPr>
        <p:txBody>
          <a:bodyPr/>
          <a:lstStyle>
            <a:lvl1pPr marL="0" indent="0">
              <a:buNone/>
              <a:defRPr sz="3200" b="0" i="0">
                <a:latin typeface="Helvetica Neue Medium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SG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4"/>
          </p:nvPr>
        </p:nvSpPr>
        <p:spPr>
          <a:xfrm>
            <a:off x="3342501" y="407319"/>
            <a:ext cx="2707207" cy="2424132"/>
          </a:xfrm>
        </p:spPr>
        <p:txBody>
          <a:bodyPr/>
          <a:lstStyle>
            <a:lvl1pPr marL="0" indent="0">
              <a:buNone/>
              <a:defRPr sz="3200" b="0" i="0">
                <a:latin typeface="Helvetica Neue Medium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SG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5"/>
          </p:nvPr>
        </p:nvSpPr>
        <p:spPr>
          <a:xfrm>
            <a:off x="408802" y="3039636"/>
            <a:ext cx="2707207" cy="2424132"/>
          </a:xfrm>
        </p:spPr>
        <p:txBody>
          <a:bodyPr/>
          <a:lstStyle>
            <a:lvl1pPr marL="0" indent="0">
              <a:buNone/>
              <a:defRPr sz="3200" b="0" i="0">
                <a:latin typeface="Helvetica Neue Medium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SG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6"/>
          </p:nvPr>
        </p:nvSpPr>
        <p:spPr>
          <a:xfrm>
            <a:off x="3328123" y="3039636"/>
            <a:ext cx="2721586" cy="2424132"/>
          </a:xfrm>
        </p:spPr>
        <p:txBody>
          <a:bodyPr/>
          <a:lstStyle>
            <a:lvl1pPr marL="0" indent="0">
              <a:buNone/>
              <a:defRPr sz="3200" b="0" i="0">
                <a:latin typeface="Helvetica Neue Medium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SG" dirty="0"/>
          </a:p>
        </p:txBody>
      </p:sp>
      <p:sp>
        <p:nvSpPr>
          <p:cNvPr id="18" name="Content Placeholder 7"/>
          <p:cNvSpPr>
            <a:spLocks noGrp="1"/>
          </p:cNvSpPr>
          <p:nvPr>
            <p:ph sz="quarter" idx="17" hasCustomPrompt="1"/>
          </p:nvPr>
        </p:nvSpPr>
        <p:spPr>
          <a:xfrm>
            <a:off x="5233916" y="5513848"/>
            <a:ext cx="2446859" cy="360585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Helvetica Neue Thin"/>
              </a:defRPr>
            </a:lvl1pPr>
          </a:lstStyle>
          <a:p>
            <a:pPr lvl="0"/>
            <a:r>
              <a:rPr lang="en-US" dirty="0"/>
              <a:t>Sub title HN Thin 18pt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907495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860" y="6306820"/>
            <a:ext cx="1289485" cy="3307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5197" y="5939790"/>
            <a:ext cx="1750972" cy="1021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405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A627E-2883-46B2-B4F0-63BE0743E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118FAD-FD9F-477C-9619-1E7D6481BB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320B2-E459-48E0-B4A6-2211744A6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B2901-B79C-4283-AE94-0173D5B0543E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37B5FF-96B1-49C3-A3AA-9BB488750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17B3D8-424C-4962-BDEF-EF86B52F9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86426-DA82-4FCA-B431-2DE00076A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375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4052017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0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Helvetica Neue" panose="02000803000000090004" pitchFamily="2"/>
          <a:ea typeface="Helvetica Neue" panose="02000803000000090004" pitchFamily="2"/>
          <a:cs typeface="Helvetica Neue" panose="02000803000000090004" pitchFamily="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Helvetica Neue Medium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Helvetica Neue Medium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Helvetica Neue Medium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 Neue Medium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 Neue Medium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3" Type="http://schemas.openxmlformats.org/officeDocument/2006/relationships/image" Target="../media/image132.jpeg"/><Relationship Id="rId7" Type="http://schemas.openxmlformats.org/officeDocument/2006/relationships/image" Target="../media/image1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5.jpeg"/><Relationship Id="rId5" Type="http://schemas.openxmlformats.org/officeDocument/2006/relationships/image" Target="../media/image134.jpeg"/><Relationship Id="rId4" Type="http://schemas.openxmlformats.org/officeDocument/2006/relationships/image" Target="../media/image133.jpeg"/><Relationship Id="rId9" Type="http://schemas.openxmlformats.org/officeDocument/2006/relationships/image" Target="../media/image10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138.jpg"/><Relationship Id="rId7" Type="http://schemas.openxmlformats.org/officeDocument/2006/relationships/image" Target="../media/image1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1.png"/><Relationship Id="rId5" Type="http://schemas.openxmlformats.org/officeDocument/2006/relationships/image" Target="../media/image140.jpeg"/><Relationship Id="rId10" Type="http://schemas.openxmlformats.org/officeDocument/2006/relationships/image" Target="../media/image144.png"/><Relationship Id="rId4" Type="http://schemas.openxmlformats.org/officeDocument/2006/relationships/image" Target="../media/image139.jpg"/><Relationship Id="rId9" Type="http://schemas.openxmlformats.org/officeDocument/2006/relationships/image" Target="../media/image14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png"/><Relationship Id="rId13" Type="http://schemas.openxmlformats.org/officeDocument/2006/relationships/image" Target="../media/image154.png"/><Relationship Id="rId3" Type="http://schemas.openxmlformats.org/officeDocument/2006/relationships/image" Target="../media/image145.jpg"/><Relationship Id="rId7" Type="http://schemas.openxmlformats.org/officeDocument/2006/relationships/image" Target="../media/image148.jpeg"/><Relationship Id="rId12" Type="http://schemas.openxmlformats.org/officeDocument/2006/relationships/image" Target="../media/image15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7.png"/><Relationship Id="rId11" Type="http://schemas.openxmlformats.org/officeDocument/2006/relationships/image" Target="../media/image152.png"/><Relationship Id="rId5" Type="http://schemas.openxmlformats.org/officeDocument/2006/relationships/image" Target="../media/image146.png"/><Relationship Id="rId10" Type="http://schemas.openxmlformats.org/officeDocument/2006/relationships/image" Target="../media/image151.jpeg"/><Relationship Id="rId4" Type="http://schemas.openxmlformats.org/officeDocument/2006/relationships/image" Target="../media/image117.png"/><Relationship Id="rId9" Type="http://schemas.openxmlformats.org/officeDocument/2006/relationships/image" Target="../media/image15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155.jpeg"/><Relationship Id="rId7" Type="http://schemas.openxmlformats.org/officeDocument/2006/relationships/image" Target="../media/image158.jpeg"/><Relationship Id="rId12" Type="http://schemas.openxmlformats.org/officeDocument/2006/relationships/image" Target="../media/image16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7.jpeg"/><Relationship Id="rId11" Type="http://schemas.openxmlformats.org/officeDocument/2006/relationships/image" Target="../media/image19.jpeg"/><Relationship Id="rId5" Type="http://schemas.openxmlformats.org/officeDocument/2006/relationships/image" Target="../media/image156.jpeg"/><Relationship Id="rId10" Type="http://schemas.openxmlformats.org/officeDocument/2006/relationships/image" Target="../media/image160.png"/><Relationship Id="rId4" Type="http://schemas.openxmlformats.org/officeDocument/2006/relationships/image" Target="../media/image145.jpg"/><Relationship Id="rId9" Type="http://schemas.openxmlformats.org/officeDocument/2006/relationships/image" Target="../media/image159.tif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mailto:Jonathan.tan@UnaBiz.com" TargetMode="External"/><Relationship Id="rId3" Type="http://schemas.openxmlformats.org/officeDocument/2006/relationships/image" Target="../media/image164.png"/><Relationship Id="rId7" Type="http://schemas.openxmlformats.org/officeDocument/2006/relationships/hyperlink" Target="https://www.linkedin.com/in/jontan1/" TargetMode="External"/><Relationship Id="rId2" Type="http://schemas.openxmlformats.org/officeDocument/2006/relationships/image" Target="../media/image16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7.png"/><Relationship Id="rId11" Type="http://schemas.openxmlformats.org/officeDocument/2006/relationships/image" Target="../media/image7.png"/><Relationship Id="rId5" Type="http://schemas.openxmlformats.org/officeDocument/2006/relationships/image" Target="../media/image166.png"/><Relationship Id="rId10" Type="http://schemas.openxmlformats.org/officeDocument/2006/relationships/image" Target="../media/image169.png"/><Relationship Id="rId4" Type="http://schemas.openxmlformats.org/officeDocument/2006/relationships/image" Target="../media/image165.png"/><Relationship Id="rId9" Type="http://schemas.openxmlformats.org/officeDocument/2006/relationships/image" Target="../media/image16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3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5.png"/><Relationship Id="rId21" Type="http://schemas.openxmlformats.org/officeDocument/2006/relationships/image" Target="../media/image30.jpeg"/><Relationship Id="rId34" Type="http://schemas.openxmlformats.org/officeDocument/2006/relationships/image" Target="../media/image43.png"/><Relationship Id="rId42" Type="http://schemas.openxmlformats.org/officeDocument/2006/relationships/image" Target="../media/image50.png"/><Relationship Id="rId47" Type="http://schemas.openxmlformats.org/officeDocument/2006/relationships/image" Target="../media/image55.png"/><Relationship Id="rId50" Type="http://schemas.openxmlformats.org/officeDocument/2006/relationships/image" Target="../media/image58.png"/><Relationship Id="rId55" Type="http://schemas.openxmlformats.org/officeDocument/2006/relationships/image" Target="../media/image63.png"/><Relationship Id="rId63" Type="http://schemas.openxmlformats.org/officeDocument/2006/relationships/image" Target="../media/image71.jpg"/><Relationship Id="rId68" Type="http://schemas.openxmlformats.org/officeDocument/2006/relationships/image" Target="../media/image76.png"/><Relationship Id="rId76" Type="http://schemas.openxmlformats.org/officeDocument/2006/relationships/image" Target="../media/image84.jpeg"/><Relationship Id="rId84" Type="http://schemas.openxmlformats.org/officeDocument/2006/relationships/image" Target="../media/image92.jpeg"/><Relationship Id="rId89" Type="http://schemas.openxmlformats.org/officeDocument/2006/relationships/image" Target="../media/image97.png"/><Relationship Id="rId97" Type="http://schemas.openxmlformats.org/officeDocument/2006/relationships/image" Target="../media/image105.jpg"/><Relationship Id="rId7" Type="http://schemas.openxmlformats.org/officeDocument/2006/relationships/image" Target="../media/image16.jpeg"/><Relationship Id="rId71" Type="http://schemas.openxmlformats.org/officeDocument/2006/relationships/image" Target="../media/image79.jpeg"/><Relationship Id="rId92" Type="http://schemas.openxmlformats.org/officeDocument/2006/relationships/image" Target="../media/image10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5.png"/><Relationship Id="rId29" Type="http://schemas.openxmlformats.org/officeDocument/2006/relationships/image" Target="../media/image38.jpeg"/><Relationship Id="rId11" Type="http://schemas.openxmlformats.org/officeDocument/2006/relationships/image" Target="../media/image20.jpeg"/><Relationship Id="rId24" Type="http://schemas.openxmlformats.org/officeDocument/2006/relationships/image" Target="../media/image33.png"/><Relationship Id="rId32" Type="http://schemas.openxmlformats.org/officeDocument/2006/relationships/image" Target="../media/image41.png"/><Relationship Id="rId37" Type="http://schemas.openxmlformats.org/officeDocument/2006/relationships/image" Target="../media/image45.jpeg"/><Relationship Id="rId40" Type="http://schemas.openxmlformats.org/officeDocument/2006/relationships/image" Target="../media/image48.jpeg"/><Relationship Id="rId45" Type="http://schemas.openxmlformats.org/officeDocument/2006/relationships/image" Target="../media/image53.jpg"/><Relationship Id="rId53" Type="http://schemas.openxmlformats.org/officeDocument/2006/relationships/image" Target="../media/image61.png"/><Relationship Id="rId58" Type="http://schemas.openxmlformats.org/officeDocument/2006/relationships/image" Target="../media/image66.png"/><Relationship Id="rId66" Type="http://schemas.openxmlformats.org/officeDocument/2006/relationships/image" Target="../media/image74.png"/><Relationship Id="rId74" Type="http://schemas.openxmlformats.org/officeDocument/2006/relationships/image" Target="../media/image82.jpeg"/><Relationship Id="rId79" Type="http://schemas.openxmlformats.org/officeDocument/2006/relationships/image" Target="../media/image87.png"/><Relationship Id="rId87" Type="http://schemas.openxmlformats.org/officeDocument/2006/relationships/image" Target="../media/image95.png"/><Relationship Id="rId5" Type="http://schemas.openxmlformats.org/officeDocument/2006/relationships/image" Target="../media/image14.jpeg"/><Relationship Id="rId61" Type="http://schemas.openxmlformats.org/officeDocument/2006/relationships/image" Target="../media/image69.png"/><Relationship Id="rId82" Type="http://schemas.openxmlformats.org/officeDocument/2006/relationships/image" Target="../media/image90.png"/><Relationship Id="rId90" Type="http://schemas.openxmlformats.org/officeDocument/2006/relationships/image" Target="../media/image98.png"/><Relationship Id="rId95" Type="http://schemas.openxmlformats.org/officeDocument/2006/relationships/image" Target="../media/image103.png"/><Relationship Id="rId19" Type="http://schemas.openxmlformats.org/officeDocument/2006/relationships/image" Target="../media/image28.jpeg"/><Relationship Id="rId14" Type="http://schemas.openxmlformats.org/officeDocument/2006/relationships/image" Target="../media/image23.jpeg"/><Relationship Id="rId22" Type="http://schemas.openxmlformats.org/officeDocument/2006/relationships/image" Target="../media/image31.jpeg"/><Relationship Id="rId27" Type="http://schemas.openxmlformats.org/officeDocument/2006/relationships/image" Target="../media/image36.gif"/><Relationship Id="rId30" Type="http://schemas.openxmlformats.org/officeDocument/2006/relationships/image" Target="../media/image39.png"/><Relationship Id="rId35" Type="http://schemas.microsoft.com/office/2007/relationships/hdphoto" Target="../media/hdphoto1.wdp"/><Relationship Id="rId43" Type="http://schemas.openxmlformats.org/officeDocument/2006/relationships/image" Target="../media/image51.png"/><Relationship Id="rId48" Type="http://schemas.openxmlformats.org/officeDocument/2006/relationships/image" Target="../media/image56.png"/><Relationship Id="rId56" Type="http://schemas.openxmlformats.org/officeDocument/2006/relationships/image" Target="../media/image64.png"/><Relationship Id="rId64" Type="http://schemas.openxmlformats.org/officeDocument/2006/relationships/image" Target="../media/image72.png"/><Relationship Id="rId69" Type="http://schemas.openxmlformats.org/officeDocument/2006/relationships/image" Target="../media/image77.png"/><Relationship Id="rId77" Type="http://schemas.openxmlformats.org/officeDocument/2006/relationships/image" Target="../media/image85.png"/><Relationship Id="rId8" Type="http://schemas.openxmlformats.org/officeDocument/2006/relationships/image" Target="../media/image17.jpeg"/><Relationship Id="rId51" Type="http://schemas.openxmlformats.org/officeDocument/2006/relationships/image" Target="../media/image59.png"/><Relationship Id="rId72" Type="http://schemas.openxmlformats.org/officeDocument/2006/relationships/image" Target="../media/image80.jpeg"/><Relationship Id="rId80" Type="http://schemas.openxmlformats.org/officeDocument/2006/relationships/image" Target="../media/image88.jpeg"/><Relationship Id="rId85" Type="http://schemas.openxmlformats.org/officeDocument/2006/relationships/image" Target="../media/image93.png"/><Relationship Id="rId93" Type="http://schemas.openxmlformats.org/officeDocument/2006/relationships/image" Target="../media/image101.png"/><Relationship Id="rId98" Type="http://schemas.openxmlformats.org/officeDocument/2006/relationships/image" Target="../media/image106.png"/><Relationship Id="rId3" Type="http://schemas.openxmlformats.org/officeDocument/2006/relationships/image" Target="../media/image12.jpeg"/><Relationship Id="rId12" Type="http://schemas.openxmlformats.org/officeDocument/2006/relationships/image" Target="../media/image21.jpeg"/><Relationship Id="rId17" Type="http://schemas.openxmlformats.org/officeDocument/2006/relationships/image" Target="../media/image26.jpeg"/><Relationship Id="rId25" Type="http://schemas.openxmlformats.org/officeDocument/2006/relationships/image" Target="../media/image34.jpeg"/><Relationship Id="rId33" Type="http://schemas.openxmlformats.org/officeDocument/2006/relationships/image" Target="../media/image42.png"/><Relationship Id="rId38" Type="http://schemas.openxmlformats.org/officeDocument/2006/relationships/image" Target="../media/image46.jpeg"/><Relationship Id="rId46" Type="http://schemas.openxmlformats.org/officeDocument/2006/relationships/image" Target="../media/image54.png"/><Relationship Id="rId59" Type="http://schemas.openxmlformats.org/officeDocument/2006/relationships/image" Target="../media/image67.jpg"/><Relationship Id="rId67" Type="http://schemas.openxmlformats.org/officeDocument/2006/relationships/image" Target="../media/image75.png"/><Relationship Id="rId20" Type="http://schemas.openxmlformats.org/officeDocument/2006/relationships/image" Target="../media/image29.jpeg"/><Relationship Id="rId41" Type="http://schemas.openxmlformats.org/officeDocument/2006/relationships/image" Target="../media/image49.jpeg"/><Relationship Id="rId54" Type="http://schemas.openxmlformats.org/officeDocument/2006/relationships/image" Target="../media/image62.png"/><Relationship Id="rId62" Type="http://schemas.openxmlformats.org/officeDocument/2006/relationships/image" Target="../media/image70.jpg"/><Relationship Id="rId70" Type="http://schemas.openxmlformats.org/officeDocument/2006/relationships/image" Target="../media/image78.png"/><Relationship Id="rId75" Type="http://schemas.openxmlformats.org/officeDocument/2006/relationships/image" Target="../media/image83.jpeg"/><Relationship Id="rId83" Type="http://schemas.openxmlformats.org/officeDocument/2006/relationships/image" Target="../media/image91.png"/><Relationship Id="rId88" Type="http://schemas.openxmlformats.org/officeDocument/2006/relationships/image" Target="../media/image96.png"/><Relationship Id="rId91" Type="http://schemas.openxmlformats.org/officeDocument/2006/relationships/image" Target="../media/image99.jpeg"/><Relationship Id="rId96" Type="http://schemas.openxmlformats.org/officeDocument/2006/relationships/image" Target="../media/image10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15" Type="http://schemas.openxmlformats.org/officeDocument/2006/relationships/image" Target="../media/image24.jpeg"/><Relationship Id="rId23" Type="http://schemas.openxmlformats.org/officeDocument/2006/relationships/image" Target="../media/image32.jpeg"/><Relationship Id="rId28" Type="http://schemas.openxmlformats.org/officeDocument/2006/relationships/image" Target="../media/image37.jpeg"/><Relationship Id="rId36" Type="http://schemas.openxmlformats.org/officeDocument/2006/relationships/image" Target="../media/image44.png"/><Relationship Id="rId49" Type="http://schemas.openxmlformats.org/officeDocument/2006/relationships/image" Target="../media/image57.jpeg"/><Relationship Id="rId57" Type="http://schemas.openxmlformats.org/officeDocument/2006/relationships/image" Target="../media/image65.jpg"/><Relationship Id="rId10" Type="http://schemas.openxmlformats.org/officeDocument/2006/relationships/image" Target="../media/image19.jpeg"/><Relationship Id="rId31" Type="http://schemas.openxmlformats.org/officeDocument/2006/relationships/image" Target="../media/image40.jpeg"/><Relationship Id="rId44" Type="http://schemas.openxmlformats.org/officeDocument/2006/relationships/image" Target="../media/image52.png"/><Relationship Id="rId52" Type="http://schemas.openxmlformats.org/officeDocument/2006/relationships/image" Target="../media/image60.jpg"/><Relationship Id="rId60" Type="http://schemas.openxmlformats.org/officeDocument/2006/relationships/image" Target="../media/image68.jpg"/><Relationship Id="rId65" Type="http://schemas.openxmlformats.org/officeDocument/2006/relationships/image" Target="../media/image73.jpg"/><Relationship Id="rId73" Type="http://schemas.openxmlformats.org/officeDocument/2006/relationships/image" Target="../media/image81.jpeg"/><Relationship Id="rId78" Type="http://schemas.openxmlformats.org/officeDocument/2006/relationships/image" Target="../media/image86.jpg"/><Relationship Id="rId81" Type="http://schemas.openxmlformats.org/officeDocument/2006/relationships/image" Target="../media/image89.jpeg"/><Relationship Id="rId86" Type="http://schemas.openxmlformats.org/officeDocument/2006/relationships/image" Target="../media/image94.png"/><Relationship Id="rId94" Type="http://schemas.openxmlformats.org/officeDocument/2006/relationships/image" Target="../media/image102.png"/><Relationship Id="rId4" Type="http://schemas.openxmlformats.org/officeDocument/2006/relationships/image" Target="../media/image13.jpeg"/><Relationship Id="rId9" Type="http://schemas.openxmlformats.org/officeDocument/2006/relationships/image" Target="../media/image18.png"/><Relationship Id="rId13" Type="http://schemas.openxmlformats.org/officeDocument/2006/relationships/image" Target="../media/image22.jpeg"/><Relationship Id="rId18" Type="http://schemas.openxmlformats.org/officeDocument/2006/relationships/image" Target="../media/image27.jpeg"/><Relationship Id="rId39" Type="http://schemas.openxmlformats.org/officeDocument/2006/relationships/image" Target="../media/image4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7" Type="http://schemas.openxmlformats.org/officeDocument/2006/relationships/image" Target="../media/image106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7" Type="http://schemas.openxmlformats.org/officeDocument/2006/relationships/image" Target="../media/image117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6.jpeg"/><Relationship Id="rId5" Type="http://schemas.openxmlformats.org/officeDocument/2006/relationships/image" Target="../media/image115.jpeg"/><Relationship Id="rId4" Type="http://schemas.openxmlformats.org/officeDocument/2006/relationships/image" Target="../media/image1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e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6.png"/><Relationship Id="rId4" Type="http://schemas.openxmlformats.org/officeDocument/2006/relationships/image" Target="../media/image1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eg"/><Relationship Id="rId7" Type="http://schemas.openxmlformats.org/officeDocument/2006/relationships/image" Target="../media/image106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5.png"/><Relationship Id="rId5" Type="http://schemas.openxmlformats.org/officeDocument/2006/relationships/image" Target="../media/image124.jpeg"/><Relationship Id="rId4" Type="http://schemas.openxmlformats.org/officeDocument/2006/relationships/image" Target="../media/image12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hyperlink" Target="Videos/UnaBiz%20Singapore%20Launch%20event.mp4" TargetMode="External"/><Relationship Id="rId7" Type="http://schemas.openxmlformats.org/officeDocument/2006/relationships/image" Target="../media/image1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8.jpeg"/><Relationship Id="rId5" Type="http://schemas.openxmlformats.org/officeDocument/2006/relationships/image" Target="../media/image127.jpeg"/><Relationship Id="rId4" Type="http://schemas.openxmlformats.org/officeDocument/2006/relationships/image" Target="../media/image126.jpeg"/><Relationship Id="rId9" Type="http://schemas.openxmlformats.org/officeDocument/2006/relationships/image" Target="../media/image1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936" y="3620340"/>
            <a:ext cx="5765962" cy="2081212"/>
          </a:xfrm>
        </p:spPr>
        <p:txBody>
          <a:bodyPr>
            <a:normAutofit/>
          </a:bodyPr>
          <a:lstStyle/>
          <a:p>
            <a:pPr algn="l"/>
            <a:r>
              <a:rPr lang="en-SG" sz="5400" b="1" dirty="0"/>
              <a:t>Empowering </a:t>
            </a:r>
            <a:br>
              <a:rPr lang="en-SG" sz="5400" b="1" dirty="0"/>
            </a:br>
            <a:r>
              <a:rPr lang="en-SG" sz="5400" b="1" dirty="0"/>
              <a:t>Massive IoT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712030"/>
            <a:ext cx="6231898" cy="1181100"/>
          </a:xfrm>
        </p:spPr>
        <p:txBody>
          <a:bodyPr>
            <a:normAutofit/>
          </a:bodyPr>
          <a:lstStyle/>
          <a:p>
            <a:r>
              <a:rPr lang="en-SG" sz="2000" b="1" dirty="0"/>
              <a:t>1</a:t>
            </a:r>
            <a:r>
              <a:rPr lang="en-SG" sz="2000" b="1" baseline="30000" dirty="0"/>
              <a:t>st</a:t>
            </a:r>
            <a:r>
              <a:rPr lang="en-SG" sz="2000" b="1" dirty="0"/>
              <a:t> IoT Dedicated Network Operator in Asia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SG" b="1" dirty="0"/>
              <a:t>Singapore</a:t>
            </a:r>
            <a:r>
              <a:rPr lang="en-SG" dirty="0"/>
              <a:t> 114 Lavender Street, #10-85, CT Hub 2 (Lift Lobby 1) Singapore 338729 | +65 63864932 </a:t>
            </a:r>
            <a:r>
              <a:rPr lang="en-SG" b="1" dirty="0"/>
              <a:t>Taiwan </a:t>
            </a:r>
            <a:r>
              <a:rPr lang="en-SG" dirty="0"/>
              <a:t>7F, No 136, Section 1, </a:t>
            </a:r>
            <a:r>
              <a:rPr lang="en-SG" dirty="0" err="1"/>
              <a:t>Neihu</a:t>
            </a:r>
            <a:r>
              <a:rPr lang="en-SG" dirty="0"/>
              <a:t> District, Taipei, Taiwan | +886 2 2657 7123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7E9E08-7EC4-4A60-85B5-B616A46CBF12}"/>
              </a:ext>
            </a:extLst>
          </p:cNvPr>
          <p:cNvSpPr/>
          <p:nvPr/>
        </p:nvSpPr>
        <p:spPr>
          <a:xfrm>
            <a:off x="12562887" y="6243438"/>
            <a:ext cx="9268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SG" sz="1200" b="1" dirty="0">
                <a:solidFill>
                  <a:schemeClr val="bg1"/>
                </a:solidFill>
                <a:latin typeface="Helvetica Neue Light"/>
              </a:rPr>
              <a:t>Henri Bong</a:t>
            </a:r>
          </a:p>
          <a:p>
            <a:pPr algn="r"/>
            <a:r>
              <a:rPr lang="en-SG" sz="1200" b="1" dirty="0">
                <a:solidFill>
                  <a:schemeClr val="bg1"/>
                </a:solidFill>
                <a:latin typeface="Helvetica Neue Light"/>
              </a:rPr>
              <a:t>CEO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3ABD09-5C0A-4F5D-AD9F-5812CCE2ACC2}"/>
              </a:ext>
            </a:extLst>
          </p:cNvPr>
          <p:cNvSpPr/>
          <p:nvPr/>
        </p:nvSpPr>
        <p:spPr>
          <a:xfrm>
            <a:off x="10151621" y="5623113"/>
            <a:ext cx="12202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SG" sz="1200" b="1" dirty="0">
                <a:solidFill>
                  <a:schemeClr val="bg1"/>
                </a:solidFill>
                <a:latin typeface="Helvetica Neue Light"/>
              </a:rPr>
              <a:t>Jonathan Tan</a:t>
            </a:r>
          </a:p>
          <a:p>
            <a:pPr algn="r"/>
            <a:r>
              <a:rPr lang="en-SG" sz="1200" b="1" dirty="0">
                <a:solidFill>
                  <a:schemeClr val="bg1"/>
                </a:solidFill>
                <a:latin typeface="Helvetica Neue Light"/>
              </a:rPr>
              <a:t>MD Singapore</a:t>
            </a:r>
          </a:p>
        </p:txBody>
      </p:sp>
    </p:spTree>
    <p:extLst>
      <p:ext uri="{BB962C8B-B14F-4D97-AF65-F5344CB8AC3E}">
        <p14:creationId xmlns:p14="http://schemas.microsoft.com/office/powerpoint/2010/main" val="1542776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CF2243D8-A01D-471C-85A0-EE8C359235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1097" y="1991334"/>
            <a:ext cx="3564000" cy="23760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72BD0B3F-82B6-4D8F-AF99-ABF90DF57C6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0641" y="1991415"/>
            <a:ext cx="3564002" cy="2375919"/>
          </a:xfrm>
          <a:prstGeom prst="rect">
            <a:avLst/>
          </a:prstGeom>
        </p:spPr>
      </p:pic>
      <p:pic>
        <p:nvPicPr>
          <p:cNvPr id="10" name="Content Placeholder 107">
            <a:extLst>
              <a:ext uri="{FF2B5EF4-FFF2-40B4-BE49-F238E27FC236}">
                <a16:creationId xmlns:a16="http://schemas.microsoft.com/office/drawing/2014/main" id="{015B83E0-7B44-4A8A-B35A-D5005A4FEF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9814" y="1991334"/>
            <a:ext cx="3584653" cy="2376000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20E95DE-E53D-4F12-BC67-409A734DB52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9" t="31379" r="18492" b="31699"/>
          <a:stretch/>
        </p:blipFill>
        <p:spPr>
          <a:xfrm>
            <a:off x="4300641" y="4490206"/>
            <a:ext cx="1283694" cy="4602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E882758-D135-4E9F-BCBE-42263F0DB79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097" y="4550175"/>
            <a:ext cx="1512239" cy="30124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F51C532-D965-4CEE-8F13-A0D781311D97}"/>
              </a:ext>
            </a:extLst>
          </p:cNvPr>
          <p:cNvSpPr txBox="1"/>
          <p:nvPr/>
        </p:nvSpPr>
        <p:spPr>
          <a:xfrm>
            <a:off x="302976" y="4959923"/>
            <a:ext cx="3606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200" b="1" dirty="0">
                <a:latin typeface="Helvetica Neue" panose="02000803000000090004"/>
              </a:rPr>
              <a:t>Geolocation tracking for bike-sharing service provider </a:t>
            </a:r>
            <a:r>
              <a:rPr lang="en-SG" sz="1200" b="1" dirty="0" err="1">
                <a:latin typeface="Helvetica Neue" panose="02000803000000090004"/>
              </a:rPr>
              <a:t>oBike</a:t>
            </a:r>
            <a:r>
              <a:rPr lang="en-SG" sz="1200" b="1" dirty="0">
                <a:latin typeface="Helvetica Neue" panose="02000803000000090004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66400B-5DB9-4302-AF91-E4278FB6FA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99814" y="4558252"/>
            <a:ext cx="1294951" cy="331266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97969F2C-E007-4D32-8D3F-5A96D902A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455" y="336845"/>
            <a:ext cx="6914383" cy="421953"/>
          </a:xfrm>
        </p:spPr>
        <p:txBody>
          <a:bodyPr/>
          <a:lstStyle/>
          <a:p>
            <a:r>
              <a:rPr lang="en-SG" dirty="0">
                <a:latin typeface="Helvetica Neue" panose="02000803000000090004"/>
              </a:rPr>
              <a:t>Use Cases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B863AE3-9E71-411E-9E9F-C0CBAB36F46E}"/>
              </a:ext>
            </a:extLst>
          </p:cNvPr>
          <p:cNvSpPr txBox="1"/>
          <p:nvPr/>
        </p:nvSpPr>
        <p:spPr>
          <a:xfrm>
            <a:off x="4191699" y="4959923"/>
            <a:ext cx="36060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200" b="1" dirty="0">
                <a:latin typeface="Helvetica Neue" panose="02000803000000090004"/>
              </a:rPr>
              <a:t>Smart Hospital Initiative with ENGIE Services with temperature sensors to control and trigger alerts. Improve energy efficiency and operational efficiency.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DF16EC1-4416-4D26-8E12-189BF976A991}"/>
              </a:ext>
            </a:extLst>
          </p:cNvPr>
          <p:cNvSpPr txBox="1"/>
          <p:nvPr/>
        </p:nvSpPr>
        <p:spPr>
          <a:xfrm>
            <a:off x="8169014" y="4889518"/>
            <a:ext cx="3606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200" b="1" dirty="0">
                <a:latin typeface="Helvetica Neue" panose="02000803000000090004"/>
              </a:rPr>
              <a:t>Advance Research in Digitalisation of Aircraft MRO (Maintenance Repair and Overhaul) for global applications.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9CF18DC-3E48-4D68-8416-BE1EF0B8685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0467" y="6113780"/>
            <a:ext cx="1091626" cy="75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429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97969F2C-E007-4D32-8D3F-5A96D902A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455" y="336845"/>
            <a:ext cx="6914383" cy="421953"/>
          </a:xfrm>
        </p:spPr>
        <p:txBody>
          <a:bodyPr/>
          <a:lstStyle/>
          <a:p>
            <a:r>
              <a:rPr lang="en-SG" dirty="0">
                <a:latin typeface="Helvetica Neue" panose="02000803000000090004"/>
              </a:rPr>
              <a:t>Use Cases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0D28743-3979-43AA-AA98-5DF976F348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1164" y="1955028"/>
            <a:ext cx="3560155" cy="2376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3139197-5C97-49B6-85C4-47B25AAC132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704" y="4446742"/>
            <a:ext cx="2194737" cy="571546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4D720CF5-178D-4748-A99F-025ECB7E883F}"/>
              </a:ext>
            </a:extLst>
          </p:cNvPr>
          <p:cNvSpPr txBox="1"/>
          <p:nvPr/>
        </p:nvSpPr>
        <p:spPr>
          <a:xfrm>
            <a:off x="4265937" y="5018288"/>
            <a:ext cx="3544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200" b="1" dirty="0">
                <a:latin typeface="Helvetica Neue" panose="02000803000000090004"/>
              </a:rPr>
              <a:t>Smart Buildings for environmental sensors such as Light, Temperature, Motion, Air Quality, Toilets, Smart Locks, Smoke and Fire.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EAB605B-F24D-426D-856C-22E9A904B82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1689" y="1955029"/>
            <a:ext cx="3528351" cy="235517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A6462BF4-AE7B-46A6-8E7A-1614D3CC84F8}"/>
              </a:ext>
            </a:extLst>
          </p:cNvPr>
          <p:cNvSpPr txBox="1"/>
          <p:nvPr/>
        </p:nvSpPr>
        <p:spPr>
          <a:xfrm>
            <a:off x="8205893" y="4915623"/>
            <a:ext cx="3544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200" b="1" dirty="0">
                <a:latin typeface="Helvetica Neue" panose="02000803000000090004"/>
              </a:rPr>
              <a:t>Smart Buttons for Product and Services </a:t>
            </a:r>
          </a:p>
          <a:p>
            <a:r>
              <a:rPr lang="en-SG" sz="1200" b="1" dirty="0">
                <a:latin typeface="Helvetica Neue" panose="02000803000000090004"/>
              </a:rPr>
              <a:t>Restocking daily essentials, booking of taxis, ordering of courier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D336B2C-A67C-4BC8-9825-9D292A524403}"/>
              </a:ext>
            </a:extLst>
          </p:cNvPr>
          <p:cNvSpPr/>
          <p:nvPr/>
        </p:nvSpPr>
        <p:spPr>
          <a:xfrm>
            <a:off x="8221689" y="4484736"/>
            <a:ext cx="123623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SG" sz="2200" b="1" dirty="0" err="1">
                <a:solidFill>
                  <a:schemeClr val="accent2"/>
                </a:solidFill>
                <a:latin typeface="Helvetica Neue" panose="02000803000000090004"/>
              </a:rPr>
              <a:t>Una</a:t>
            </a:r>
            <a:r>
              <a:rPr lang="en-SG" sz="2200" b="1" dirty="0" err="1">
                <a:latin typeface="Helvetica Neue" panose="02000803000000090004"/>
              </a:rPr>
              <a:t>Bell</a:t>
            </a:r>
            <a:endParaRPr lang="en-SG" sz="2200" b="1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A801750-DB88-4AA8-9D2F-3F5FBE82A28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0775" y="367708"/>
            <a:ext cx="1438017" cy="144143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A2EA52D-504F-4B81-9F9D-A843D6B17BF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1686" y="1088426"/>
            <a:ext cx="1718178" cy="153722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FA392D2-3B91-49C0-B45D-1F98A66FFD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467" y="6113780"/>
            <a:ext cx="1091626" cy="75934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A5A6B29-345F-419D-BECF-C2C3DA9E48AB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16" y="1955027"/>
            <a:ext cx="3465819" cy="2355173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7B0A6656-E305-4353-81DB-CE29BA7406ED}"/>
              </a:ext>
            </a:extLst>
          </p:cNvPr>
          <p:cNvSpPr/>
          <p:nvPr/>
        </p:nvSpPr>
        <p:spPr>
          <a:xfrm>
            <a:off x="540016" y="5018288"/>
            <a:ext cx="34658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Helvetica Neue Medium"/>
                <a:cs typeface="Arial" panose="020B0604020202020204" pitchFamily="34" charset="0"/>
              </a:rPr>
              <a:t>Smart Energy/Utilities for metering for electricity, gas and water consumption.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4DC34D-4680-4623-9B92-FF3232C6FDA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16" y="4418953"/>
            <a:ext cx="1821219" cy="52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891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2738CF9C-B743-4683-8485-E3C87E4675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794" y="1395658"/>
            <a:ext cx="0" cy="0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34984437-DE70-433E-93D5-06FB564A9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455" y="336845"/>
            <a:ext cx="6729188" cy="421953"/>
          </a:xfrm>
        </p:spPr>
        <p:txBody>
          <a:bodyPr/>
          <a:lstStyle/>
          <a:p>
            <a:r>
              <a:rPr lang="en-SG" dirty="0">
                <a:latin typeface="Helvetica Neue" panose="02000803000000090004"/>
              </a:rPr>
              <a:t>Use Cases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47D6EBD-C74E-4BEF-9B51-4E52BE94374A}"/>
              </a:ext>
            </a:extLst>
          </p:cNvPr>
          <p:cNvSpPr txBox="1"/>
          <p:nvPr/>
        </p:nvSpPr>
        <p:spPr>
          <a:xfrm>
            <a:off x="8098403" y="5001556"/>
            <a:ext cx="3441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200" b="1" dirty="0">
                <a:latin typeface="Helvetica Neue" panose="02000803000000090004"/>
              </a:rPr>
              <a:t>Smart Access Control Management System with Smart Padlock, Cabinet Lock and IoT Gateway.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E4B446F-4E0E-4C0C-B0EA-5F791BB7D8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467" y="6113780"/>
            <a:ext cx="1091626" cy="75934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49B52ED-43D7-4179-A951-4CC7CA4BE7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1812" y="4253557"/>
            <a:ext cx="1099915" cy="723542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B5AB16CA-4FF1-43EA-A067-41F8444469D7}"/>
              </a:ext>
            </a:extLst>
          </p:cNvPr>
          <p:cNvSpPr/>
          <p:nvPr/>
        </p:nvSpPr>
        <p:spPr>
          <a:xfrm>
            <a:off x="4151512" y="5009572"/>
            <a:ext cx="36878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Helvetica Neue Medium"/>
                <a:cs typeface="Arial" panose="020B0604020202020204" pitchFamily="34" charset="0"/>
              </a:rPr>
              <a:t>Integrated Rodent Monitoring System with Data Analytics.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73524A-C3EA-491C-A364-89E427E89C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7205" y="4257767"/>
            <a:ext cx="1368136" cy="762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A1C2801-8475-4AE5-B8E4-BCC824478EC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7236" y="1694044"/>
            <a:ext cx="3702289" cy="275500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9491361-BD01-44B5-A4C1-96DEF8B79A8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93" y="4389778"/>
            <a:ext cx="2252227" cy="438919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BFE6B474-0F72-4DA9-947F-57A84F1D197A}"/>
              </a:ext>
            </a:extLst>
          </p:cNvPr>
          <p:cNvSpPr/>
          <p:nvPr/>
        </p:nvSpPr>
        <p:spPr>
          <a:xfrm>
            <a:off x="383455" y="5009573"/>
            <a:ext cx="33054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Helvetica Neue Medium"/>
                <a:cs typeface="Arial" panose="020B0604020202020204" pitchFamily="34" charset="0"/>
              </a:rPr>
              <a:t>IoT Communication Platform for connected devices. Also offers network and API coordination for IoT system.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BDD756D7-AEA0-4A33-9990-AD6842C247E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7205" y="1938951"/>
            <a:ext cx="3712118" cy="2314606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6D9F4297-3183-4EE4-8775-0EAFA402996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91812" y="1938951"/>
            <a:ext cx="3348482" cy="2314606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7C953E70-86FD-4F99-9DC5-362BCB47CC1A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50299" r="430" b="5355"/>
          <a:stretch/>
        </p:blipFill>
        <p:spPr>
          <a:xfrm>
            <a:off x="8321546" y="3069839"/>
            <a:ext cx="767364" cy="825838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F5751464-6613-4DD3-921E-19EE3F694BE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21546" y="2365738"/>
            <a:ext cx="767095" cy="621535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8F4EE9A0-2AF8-4017-896F-7EBCA2BE130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172700" y="2038436"/>
            <a:ext cx="1259729" cy="429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0674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153"/>
          <p:cNvSpPr/>
          <p:nvPr/>
        </p:nvSpPr>
        <p:spPr>
          <a:xfrm>
            <a:off x="1864360" y="3386082"/>
            <a:ext cx="26253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Helvetica Neue Medium"/>
                <a:cs typeface="Arial" panose="020B0604020202020204" pitchFamily="34" charset="0"/>
              </a:rPr>
              <a:t>Construction/ Retail </a:t>
            </a:r>
          </a:p>
          <a:p>
            <a:r>
              <a:rPr lang="en-US" sz="1200" b="1" dirty="0">
                <a:latin typeface="Helvetica Neue Medium"/>
                <a:cs typeface="Arial" panose="020B0604020202020204" pitchFamily="34" charset="0"/>
              </a:rPr>
              <a:t>Trackers for Workers Safety and Assets Tracking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4058337-C399-41D5-BB33-99DEE98029F5}"/>
              </a:ext>
            </a:extLst>
          </p:cNvPr>
          <p:cNvSpPr/>
          <p:nvPr/>
        </p:nvSpPr>
        <p:spPr>
          <a:xfrm>
            <a:off x="2274129" y="5877556"/>
            <a:ext cx="19433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Helvetica Neue Medium"/>
                <a:cs typeface="Arial" panose="020B0604020202020204" pitchFamily="34" charset="0"/>
              </a:rPr>
              <a:t>Machine Sensors</a:t>
            </a:r>
            <a:endParaRPr lang="en-SG" sz="1200" dirty="0">
              <a:latin typeface="Helvetica Neue Medium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1EC897-0BD5-4530-B323-B8DD79AF9A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64360" y="1614909"/>
            <a:ext cx="2544957" cy="176451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738CF9C-B743-4683-8485-E3C87E4675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794" y="1395658"/>
            <a:ext cx="0" cy="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2118230-4DF1-40FE-9ABA-3716F895A74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4580" y="4032413"/>
            <a:ext cx="1767986" cy="1717458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83330455-FD4A-4F4A-87AF-A7041AB0E2A3}"/>
              </a:ext>
            </a:extLst>
          </p:cNvPr>
          <p:cNvSpPr/>
          <p:nvPr/>
        </p:nvSpPr>
        <p:spPr>
          <a:xfrm>
            <a:off x="7672895" y="5907185"/>
            <a:ext cx="20913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Helvetica Neue Medium"/>
                <a:cs typeface="Arial" panose="020B0604020202020204" pitchFamily="34" charset="0"/>
              </a:rPr>
              <a:t>Feedback Button, Customer Satisfaction </a:t>
            </a:r>
            <a:endParaRPr lang="en-SG" sz="1200" dirty="0">
              <a:latin typeface="Helvetica Neue Medium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34984437-DE70-433E-93D5-06FB564A9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455" y="336845"/>
            <a:ext cx="6729188" cy="421953"/>
          </a:xfrm>
        </p:spPr>
        <p:txBody>
          <a:bodyPr/>
          <a:lstStyle/>
          <a:p>
            <a:r>
              <a:rPr lang="en-SG" dirty="0">
                <a:latin typeface="Helvetica Neue" panose="02000803000000090004"/>
              </a:rPr>
              <a:t>Use Cases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338A6E2-773F-4B3A-81C4-730774E45C0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2461" y="1614909"/>
            <a:ext cx="2631903" cy="1751752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208C3488-7B7C-47E1-B2E5-6D068242A6A2}"/>
              </a:ext>
            </a:extLst>
          </p:cNvPr>
          <p:cNvSpPr/>
          <p:nvPr/>
        </p:nvSpPr>
        <p:spPr>
          <a:xfrm>
            <a:off x="4692461" y="3371450"/>
            <a:ext cx="25805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Helvetica Neue Medium"/>
                <a:cs typeface="Arial" panose="020B0604020202020204" pitchFamily="34" charset="0"/>
              </a:rPr>
              <a:t>Tracking devices for car, elderly, pets, with alert button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B46955B-FD82-4617-A95D-7903D02910BA}"/>
              </a:ext>
            </a:extLst>
          </p:cNvPr>
          <p:cNvSpPr/>
          <p:nvPr/>
        </p:nvSpPr>
        <p:spPr>
          <a:xfrm>
            <a:off x="4773326" y="5953641"/>
            <a:ext cx="264534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Helvetica Neue Medium"/>
                <a:cs typeface="Arial" panose="020B0604020202020204" pitchFamily="34" charset="0"/>
              </a:rPr>
              <a:t>Ultra low-cost worldwide tracking</a:t>
            </a:r>
          </a:p>
        </p:txBody>
      </p:sp>
      <p:pic>
        <p:nvPicPr>
          <p:cNvPr id="4098" name="Picture 2" descr="http://cdn.i.haymarketmedia.asia/?n=finance-asia%2Fcontent%2FGoodpack.jpg">
            <a:extLst>
              <a:ext uri="{FF2B5EF4-FFF2-40B4-BE49-F238E27FC236}">
                <a16:creationId xmlns:a16="http://schemas.microsoft.com/office/drawing/2014/main" id="{674CF4BF-F994-4C4C-9257-E66811AC9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4966" y="4108260"/>
            <a:ext cx="2157677" cy="17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E4B446F-4E0E-4C0C-B0EA-5F791BB7D8A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467" y="6113780"/>
            <a:ext cx="1091626" cy="75934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B741161-9FCD-43B4-83F4-378976A7A752}"/>
              </a:ext>
            </a:extLst>
          </p:cNvPr>
          <p:cNvGrpSpPr/>
          <p:nvPr/>
        </p:nvGrpSpPr>
        <p:grpSpPr>
          <a:xfrm>
            <a:off x="2356280" y="4180701"/>
            <a:ext cx="2231916" cy="1681451"/>
            <a:chOff x="2077551" y="3846464"/>
            <a:chExt cx="2231916" cy="1681451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ECFBB24F-0A9B-4F76-B939-E4B14B8B127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77551" y="3846464"/>
              <a:ext cx="1992800" cy="1614327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A854AEC8-EE6B-48DE-94AB-D44E616297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51793" y="4303753"/>
              <a:ext cx="557674" cy="1224162"/>
            </a:xfrm>
            <a:prstGeom prst="rect">
              <a:avLst/>
            </a:prstGeom>
          </p:spPr>
        </p:pic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87C562C4-813F-43AC-BBB0-46AB7194A0E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895" b="28476"/>
          <a:stretch/>
        </p:blipFill>
        <p:spPr>
          <a:xfrm>
            <a:off x="3352680" y="5487019"/>
            <a:ext cx="739897" cy="30800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114CDDD-3051-40A6-B586-1B1B9944F3E0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3878" y="1614909"/>
            <a:ext cx="2631903" cy="1754173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1EF9C1DF-1590-42A6-8F84-9DB77587E17E}"/>
              </a:ext>
            </a:extLst>
          </p:cNvPr>
          <p:cNvSpPr txBox="1"/>
          <p:nvPr/>
        </p:nvSpPr>
        <p:spPr>
          <a:xfrm>
            <a:off x="7432209" y="3413434"/>
            <a:ext cx="2853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200" b="1" dirty="0">
                <a:latin typeface="Helvetica Neue" panose="02000803000000090004"/>
              </a:rPr>
              <a:t>Critical Control Temperature Monitoring Solutions</a:t>
            </a:r>
          </a:p>
        </p:txBody>
      </p:sp>
    </p:spTree>
    <p:extLst>
      <p:ext uri="{BB962C8B-B14F-4D97-AF65-F5344CB8AC3E}">
        <p14:creationId xmlns:p14="http://schemas.microsoft.com/office/powerpoint/2010/main" val="95256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8DD897E-84F6-4F00-A778-769C2937D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0315" y="2784474"/>
            <a:ext cx="8410574" cy="1325563"/>
          </a:xfrm>
        </p:spPr>
        <p:txBody>
          <a:bodyPr>
            <a:noAutofit/>
          </a:bodyPr>
          <a:lstStyle/>
          <a:p>
            <a:r>
              <a:rPr lang="fr-FR" sz="23900" b="1" dirty="0">
                <a:solidFill>
                  <a:schemeClr val="accent4"/>
                </a:solidFill>
                <a:latin typeface="Helvetica Neue"/>
              </a:rPr>
              <a:t>&lt;</a:t>
            </a:r>
            <a:r>
              <a:rPr lang="fr-FR" sz="23900" b="1" dirty="0">
                <a:solidFill>
                  <a:schemeClr val="bg1"/>
                </a:solidFill>
                <a:latin typeface="Helvetica Neue"/>
              </a:rPr>
              <a:t> = &gt;</a:t>
            </a:r>
            <a:endParaRPr lang="en-US" sz="4000" b="1" dirty="0">
              <a:solidFill>
                <a:schemeClr val="bg1"/>
              </a:solidFill>
              <a:latin typeface="Helvetica Neue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A03D1BC-A850-48AC-B16B-CAED0F8560FE}"/>
              </a:ext>
            </a:extLst>
          </p:cNvPr>
          <p:cNvSpPr/>
          <p:nvPr/>
        </p:nvSpPr>
        <p:spPr>
          <a:xfrm>
            <a:off x="1943100" y="4619626"/>
            <a:ext cx="84820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SG" sz="6000" b="1" dirty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" panose="02000803000000090004" pitchFamily="2"/>
                <a:ea typeface="Helvetica Neue" panose="02000803000000090004" pitchFamily="2"/>
                <a:cs typeface="Helvetica Neue" panose="02000803000000090004" pitchFamily="2"/>
              </a:rPr>
              <a:t>Less       </a:t>
            </a:r>
            <a:r>
              <a:rPr lang="en-SG" sz="6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" panose="02000803000000090004" pitchFamily="2"/>
                <a:ea typeface="Helvetica Neue" panose="02000803000000090004" pitchFamily="2"/>
                <a:cs typeface="Helvetica Neue" panose="02000803000000090004" pitchFamily="2"/>
              </a:rPr>
              <a:t>is       More</a:t>
            </a:r>
            <a:endParaRPr lang="en-US" sz="6000" b="1" dirty="0"/>
          </a:p>
        </p:txBody>
      </p:sp>
      <p:pic>
        <p:nvPicPr>
          <p:cNvPr id="10" name="Content Placeholder 20">
            <a:extLst>
              <a:ext uri="{FF2B5EF4-FFF2-40B4-BE49-F238E27FC236}">
                <a16:creationId xmlns:a16="http://schemas.microsoft.com/office/drawing/2014/main" id="{53948175-A115-4D5C-9A92-F83F678FED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693" y="495300"/>
            <a:ext cx="932860" cy="93674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C49983-41D1-48B0-AD91-D22AA1BEE8C8}"/>
              </a:ext>
            </a:extLst>
          </p:cNvPr>
          <p:cNvSpPr/>
          <p:nvPr/>
        </p:nvSpPr>
        <p:spPr>
          <a:xfrm>
            <a:off x="4186240" y="1081290"/>
            <a:ext cx="3701043" cy="584775"/>
          </a:xfrm>
          <a:prstGeom prst="rect">
            <a:avLst/>
          </a:prstGeom>
          <a:solidFill>
            <a:srgbClr val="000000">
              <a:alpha val="34118"/>
            </a:srgbClr>
          </a:solidFill>
          <a:ln w="762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SG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" panose="02000803000000090004" pitchFamily="2"/>
                <a:ea typeface="Helvetica Neue" panose="02000803000000090004" pitchFamily="2"/>
                <a:cs typeface="Helvetica Neue" panose="02000803000000090004" pitchFamily="2"/>
              </a:rPr>
              <a:t>Minimalism</a:t>
            </a:r>
          </a:p>
        </p:txBody>
      </p:sp>
    </p:spTree>
    <p:extLst>
      <p:ext uri="{BB962C8B-B14F-4D97-AF65-F5344CB8AC3E}">
        <p14:creationId xmlns:p14="http://schemas.microsoft.com/office/powerpoint/2010/main" val="187326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9"/>
          <a:stretch/>
        </p:blipFill>
        <p:spPr>
          <a:xfrm>
            <a:off x="0" y="-99060"/>
            <a:ext cx="12192000" cy="6957060"/>
          </a:xfrm>
          <a:prstGeom prst="rect">
            <a:avLst/>
          </a:prstGeom>
        </p:spPr>
      </p:pic>
      <p:sp>
        <p:nvSpPr>
          <p:cNvPr id="9" name="Titre 2"/>
          <p:cNvSpPr txBox="1">
            <a:spLocks/>
          </p:cNvSpPr>
          <p:nvPr/>
        </p:nvSpPr>
        <p:spPr>
          <a:xfrm>
            <a:off x="1376882" y="4595112"/>
            <a:ext cx="9422996" cy="1898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bg1"/>
                </a:solidFill>
                <a:latin typeface="Helvetica Neue Thin"/>
                <a:ea typeface="Helvetica Neue" panose="02000803000000090004" pitchFamily="2"/>
                <a:cs typeface="Helvetica Neue" panose="02000803000000090004" pitchFamily="2"/>
              </a:defRPr>
            </a:lvl1pPr>
          </a:lstStyle>
          <a:p>
            <a:pPr algn="ctr"/>
            <a:r>
              <a:rPr lang="en-US" sz="3600" b="1" dirty="0">
                <a:effectLst>
                  <a:outerShdw blurRad="50800" dir="2700000" sx="95000" sy="95000" algn="tl" rotWithShape="0">
                    <a:prstClr val="black">
                      <a:alpha val="40000"/>
                    </a:prstClr>
                  </a:outerShdw>
                </a:effectLst>
                <a:latin typeface="Helvetica Neue" panose="02000803000000090004" pitchFamily="2"/>
              </a:rPr>
              <a:t>The IoT Revolution is Here</a:t>
            </a:r>
          </a:p>
          <a:p>
            <a:pPr algn="ctr"/>
            <a:r>
              <a:rPr lang="en-US" sz="3600" b="1" dirty="0">
                <a:effectLst>
                  <a:outerShdw blurRad="50800" dir="2700000" sx="95000" sy="95000" algn="tl" rotWithShape="0">
                    <a:prstClr val="black">
                      <a:alpha val="40000"/>
                    </a:prstClr>
                  </a:outerShdw>
                </a:effectLst>
                <a:latin typeface="Helvetica Neue" panose="02000803000000090004" pitchFamily="2"/>
              </a:rPr>
              <a:t>Join Us </a:t>
            </a:r>
            <a:r>
              <a:rPr lang="en-US" sz="3600" b="1" dirty="0">
                <a:effectLst>
                  <a:outerShdw blurRad="50800" dir="2700000" sx="95000" sy="95000" algn="tl" rotWithShape="0">
                    <a:prstClr val="black">
                      <a:alpha val="40000"/>
                    </a:prstClr>
                  </a:outerShdw>
                </a:effectLst>
                <a:latin typeface="Helvetica Neue" panose="02000803000000090004" pitchFamily="2"/>
                <a:sym typeface="Wingdings" panose="05000000000000000000" pitchFamily="2" charset="2"/>
              </a:rPr>
              <a:t></a:t>
            </a:r>
            <a:endParaRPr lang="fr-FR" sz="3600" b="1" dirty="0">
              <a:effectLst>
                <a:outerShdw blurRad="50800" dir="2700000" sx="95000" sy="95000" algn="tl" rotWithShape="0">
                  <a:prstClr val="black">
                    <a:alpha val="40000"/>
                  </a:prstClr>
                </a:outerShdw>
              </a:effectLst>
              <a:latin typeface="Helvetica Neue" panose="02000803000000090004" pitchFamily="2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217" y="2934154"/>
            <a:ext cx="3261366" cy="179998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398" y="154495"/>
            <a:ext cx="3734631" cy="20611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3375" y="2285596"/>
            <a:ext cx="491878" cy="49187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317253" y="1128378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kern="0" dirty="0">
                <a:solidFill>
                  <a:schemeClr val="bg1"/>
                </a:solidFill>
                <a:latin typeface="Helvetica Neue Medium"/>
              </a:rPr>
              <a:t>Be our Ecosystem Partners</a:t>
            </a:r>
          </a:p>
          <a:p>
            <a:r>
              <a:rPr lang="en-US" sz="1600" b="1" dirty="0">
                <a:solidFill>
                  <a:schemeClr val="bg1"/>
                </a:solidFill>
                <a:latin typeface="Helvetica Neue Medium"/>
                <a:ea typeface="Times New Roman" panose="02020603050405020304" pitchFamily="18" charset="0"/>
              </a:rPr>
              <a:t>Free Connectivity + Training</a:t>
            </a:r>
          </a:p>
          <a:p>
            <a:r>
              <a:rPr lang="en-US" sz="1600" b="1" dirty="0">
                <a:solidFill>
                  <a:schemeClr val="bg1"/>
                </a:solidFill>
                <a:latin typeface="Helvetica Neue Medium"/>
                <a:ea typeface="Times New Roman" panose="02020603050405020304" pitchFamily="18" charset="0"/>
              </a:rPr>
              <a:t>Business Match-Making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056371" y="3260067"/>
            <a:ext cx="251840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b="1" kern="0" dirty="0">
              <a:solidFill>
                <a:schemeClr val="bg1"/>
              </a:solidFill>
              <a:latin typeface="Helvetica Neue Medium"/>
            </a:endParaRPr>
          </a:p>
          <a:p>
            <a:pPr lvl="1"/>
            <a:endParaRPr lang="en-US" sz="1600" b="1" kern="0" dirty="0">
              <a:solidFill>
                <a:schemeClr val="bg1"/>
              </a:solidFill>
              <a:latin typeface="Helvetica Neue Medium"/>
            </a:endParaRPr>
          </a:p>
          <a:p>
            <a:r>
              <a:rPr lang="en-US" sz="1600" b="1" kern="0" dirty="0">
                <a:solidFill>
                  <a:schemeClr val="bg1"/>
                </a:solidFill>
                <a:latin typeface="Helvetica Neue Medium"/>
              </a:rPr>
              <a:t>Access UnaDrive</a:t>
            </a:r>
            <a:endParaRPr lang="en-SG" sz="1600" b="1" kern="0" dirty="0">
              <a:solidFill>
                <a:schemeClr val="bg1"/>
              </a:solidFill>
              <a:latin typeface="Helvetica Neue Medium"/>
            </a:endParaRPr>
          </a:p>
          <a:p>
            <a:r>
              <a:rPr lang="en-US" sz="1600" b="1" dirty="0">
                <a:solidFill>
                  <a:schemeClr val="bg1"/>
                </a:solidFill>
                <a:latin typeface="Helvetica Neue Medium"/>
                <a:ea typeface="Times New Roman" panose="02020603050405020304" pitchFamily="18" charset="0"/>
              </a:rPr>
              <a:t>Public: </a:t>
            </a:r>
            <a:r>
              <a:rPr lang="en-US" sz="1600" b="1" u="sng" dirty="0">
                <a:solidFill>
                  <a:schemeClr val="bg1"/>
                </a:solidFill>
                <a:latin typeface="Helvetica Neue Medium"/>
              </a:rPr>
              <a:t>http://bit.ly/unadrive</a:t>
            </a:r>
          </a:p>
          <a:p>
            <a:r>
              <a:rPr lang="en-US" sz="1600" b="1" dirty="0">
                <a:solidFill>
                  <a:schemeClr val="bg1"/>
                </a:solidFill>
                <a:latin typeface="Helvetica Neue Medium"/>
                <a:ea typeface="Times New Roman" panose="02020603050405020304" pitchFamily="18" charset="0"/>
              </a:rPr>
              <a:t> </a:t>
            </a:r>
            <a:endParaRPr lang="en-SG" sz="1600" b="1" dirty="0">
              <a:solidFill>
                <a:schemeClr val="bg1"/>
              </a:solidFill>
              <a:latin typeface="Helvetica Neue Medium"/>
              <a:ea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6" y="1780993"/>
            <a:ext cx="4434770" cy="244760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25577" y="2896610"/>
            <a:ext cx="38027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600" b="1" dirty="0">
                <a:solidFill>
                  <a:schemeClr val="bg1"/>
                </a:solidFill>
                <a:latin typeface="Helvetica Neue Medium"/>
                <a:ea typeface="Times New Roman" panose="02020603050405020304" pitchFamily="18" charset="0"/>
              </a:rPr>
              <a:t>Jonathan Tan </a:t>
            </a:r>
            <a:r>
              <a:rPr lang="fi-FI" sz="1600" b="1" dirty="0">
                <a:solidFill>
                  <a:schemeClr val="bg1"/>
                </a:solidFill>
                <a:latin typeface="Helvetica Neue Medium"/>
                <a:ea typeface="Times New Roman" panose="02020603050405020304" pitchFamily="18" charset="0"/>
                <a:hlinkClick r:id="rId7"/>
              </a:rPr>
              <a:t>https://www.linkedin.com/in/jontan1/</a:t>
            </a:r>
            <a:r>
              <a:rPr lang="fi-FI" sz="1600" b="1" dirty="0">
                <a:solidFill>
                  <a:schemeClr val="bg1"/>
                </a:solidFill>
                <a:latin typeface="Helvetica Neue Medium"/>
                <a:ea typeface="Times New Roman" panose="02020603050405020304" pitchFamily="18" charset="0"/>
              </a:rPr>
              <a:t>   </a:t>
            </a:r>
          </a:p>
          <a:p>
            <a:r>
              <a:rPr lang="fi-FI" sz="1600" b="1" dirty="0">
                <a:solidFill>
                  <a:schemeClr val="bg1"/>
                </a:solidFill>
                <a:latin typeface="Helvetica Neue Medium"/>
                <a:ea typeface="Times New Roman" panose="02020603050405020304" pitchFamily="18" charset="0"/>
                <a:hlinkClick r:id="rId8"/>
              </a:rPr>
              <a:t>Jonathan.tan@UnaBiz.com</a:t>
            </a:r>
            <a:r>
              <a:rPr lang="fi-FI" sz="1600" b="1" dirty="0">
                <a:solidFill>
                  <a:schemeClr val="bg1"/>
                </a:solidFill>
                <a:latin typeface="Helvetica Neue Medium"/>
                <a:ea typeface="Times New Roman" panose="02020603050405020304" pitchFamily="18" charset="0"/>
              </a:rPr>
              <a:t> </a:t>
            </a:r>
            <a:endParaRPr lang="en-SG" sz="1600" b="1" dirty="0">
              <a:solidFill>
                <a:schemeClr val="bg1"/>
              </a:solidFill>
              <a:latin typeface="Helvetica Neue Medium"/>
              <a:ea typeface="Times New Roman" panose="02020603050405020304" pitchFamily="18" charset="0"/>
            </a:endParaRPr>
          </a:p>
        </p:txBody>
      </p:sp>
      <p:pic>
        <p:nvPicPr>
          <p:cNvPr id="20" name="Picture 2" descr="Image result for linkedi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337" y="2849235"/>
            <a:ext cx="278821" cy="278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6DC8AAE-736C-41D8-A607-3C359030AEB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30069" y="6306043"/>
            <a:ext cx="1340367" cy="43776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39B72E3-DB5E-4CA1-84E5-B6DDE251A2F6}"/>
              </a:ext>
            </a:extLst>
          </p:cNvPr>
          <p:cNvGrpSpPr/>
          <p:nvPr/>
        </p:nvGrpSpPr>
        <p:grpSpPr>
          <a:xfrm>
            <a:off x="106324" y="6259279"/>
            <a:ext cx="1382233" cy="467833"/>
            <a:chOff x="-311889" y="-730103"/>
            <a:chExt cx="1382233" cy="467833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CB639BB-9767-449A-B942-355ED234B49D}"/>
                </a:ext>
              </a:extLst>
            </p:cNvPr>
            <p:cNvSpPr/>
            <p:nvPr/>
          </p:nvSpPr>
          <p:spPr>
            <a:xfrm>
              <a:off x="-311889" y="-730103"/>
              <a:ext cx="1382233" cy="46783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1B6E8A5-AE62-4B3B-9317-87E43D748C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75849" y="-673186"/>
              <a:ext cx="1289485" cy="3307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079907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449"/>
          <a:stretch/>
        </p:blipFill>
        <p:spPr>
          <a:xfrm>
            <a:off x="0" y="-99060"/>
            <a:ext cx="12192000" cy="6957060"/>
          </a:xfrm>
          <a:prstGeom prst="rect">
            <a:avLst/>
          </a:prstGeom>
        </p:spPr>
      </p:pic>
      <p:sp>
        <p:nvSpPr>
          <p:cNvPr id="9" name="Titre 2"/>
          <p:cNvSpPr txBox="1">
            <a:spLocks/>
          </p:cNvSpPr>
          <p:nvPr/>
        </p:nvSpPr>
        <p:spPr>
          <a:xfrm>
            <a:off x="1384502" y="2671970"/>
            <a:ext cx="9422996" cy="1898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bg1"/>
                </a:solidFill>
                <a:latin typeface="Helvetica Neue Thin"/>
                <a:ea typeface="Helvetica Neue" panose="02000803000000090004" pitchFamily="2"/>
                <a:cs typeface="Helvetica Neue" panose="02000803000000090004" pitchFamily="2"/>
              </a:defRPr>
            </a:lvl1pPr>
          </a:lstStyle>
          <a:p>
            <a:pPr algn="ctr"/>
            <a:r>
              <a:rPr lang="en-US" altLang="zh-CN" sz="4800" dirty="0">
                <a:latin typeface="Arial Black" panose="020B0A04020102020204" pitchFamily="34" charset="0"/>
              </a:rPr>
              <a:t>Thank You</a:t>
            </a:r>
            <a:endParaRPr lang="fr-FR" sz="4800" dirty="0">
              <a:latin typeface="Arial Black" panose="020B0A040201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3375" y="2285596"/>
            <a:ext cx="491878" cy="49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23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1367" y="3593465"/>
            <a:ext cx="3533233" cy="1870075"/>
          </a:xfrm>
        </p:spPr>
        <p:txBody>
          <a:bodyPr/>
          <a:lstStyle/>
          <a:p>
            <a:pPr algn="r"/>
            <a:r>
              <a:rPr lang="en-SG" b="1" dirty="0"/>
              <a:t>About UnaBiz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46357" y="5463539"/>
            <a:ext cx="7692204" cy="791107"/>
          </a:xfrm>
        </p:spPr>
        <p:txBody>
          <a:bodyPr>
            <a:normAutofit fontScale="55000" lnSpcReduction="20000"/>
          </a:bodyPr>
          <a:lstStyle/>
          <a:p>
            <a:pPr algn="r"/>
            <a:r>
              <a:rPr lang="en-SG" sz="2200" b="1" dirty="0">
                <a:solidFill>
                  <a:schemeClr val="bg1"/>
                </a:solidFill>
              </a:rPr>
              <a:t>Unleash Massive IoT</a:t>
            </a:r>
          </a:p>
          <a:p>
            <a:pPr algn="r"/>
            <a:r>
              <a:rPr lang="en-US" b="1" dirty="0"/>
              <a:t>Sigfox is the world’s leading provider of connectivity for the Internet of Things (IoT). The company has built a global network to connect billions of devices to the Internet while consuming as little energy as possible, as simply as possible. Sigfox’s unique approach to device-to-cloud communications addresses the three greatest barriers to global IoT adoption: cost, energy consumption, and global scalability.</a:t>
            </a:r>
            <a:endParaRPr lang="en-SG" b="1" dirty="0"/>
          </a:p>
        </p:txBody>
      </p:sp>
      <p:sp>
        <p:nvSpPr>
          <p:cNvPr id="4" name="Shape 127"/>
          <p:cNvSpPr/>
          <p:nvPr/>
        </p:nvSpPr>
        <p:spPr>
          <a:xfrm>
            <a:off x="8182056" y="5398278"/>
            <a:ext cx="3156504" cy="4301"/>
          </a:xfrm>
          <a:prstGeom prst="line">
            <a:avLst/>
          </a:prstGeom>
          <a:ln w="25400">
            <a:solidFill>
              <a:srgbClr val="F38F18"/>
            </a:solidFill>
            <a:miter lim="400000"/>
          </a:ln>
        </p:spPr>
        <p:txBody>
          <a:bodyPr lIns="45718" tIns="45718" rIns="45718" bIns="45718"/>
          <a:lstStyle/>
          <a:p>
            <a:endParaRPr b="1"/>
          </a:p>
        </p:txBody>
      </p:sp>
    </p:spTree>
    <p:extLst>
      <p:ext uri="{BB962C8B-B14F-4D97-AF65-F5344CB8AC3E}">
        <p14:creationId xmlns:p14="http://schemas.microsoft.com/office/powerpoint/2010/main" val="1088375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106" y="282466"/>
            <a:ext cx="3587384" cy="421953"/>
          </a:xfrm>
        </p:spPr>
        <p:txBody>
          <a:bodyPr/>
          <a:lstStyle/>
          <a:p>
            <a:r>
              <a:rPr lang="en-SG" b="1" dirty="0"/>
              <a:t>Thriving Ecosystem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640196" y="363511"/>
            <a:ext cx="2721536" cy="608273"/>
          </a:xfrm>
        </p:spPr>
        <p:txBody>
          <a:bodyPr>
            <a:noAutofit/>
          </a:bodyPr>
          <a:lstStyle/>
          <a:p>
            <a:r>
              <a:rPr lang="en-SG" b="1" dirty="0"/>
              <a:t>Singapore Partners</a:t>
            </a: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49608" y="1976671"/>
            <a:ext cx="844190" cy="675178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9FFFF"/>
              </a:clrFrom>
              <a:clrTo>
                <a:srgbClr val="F9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324" t="11359" r="14453" b="16017"/>
          <a:stretch/>
        </p:blipFill>
        <p:spPr>
          <a:xfrm>
            <a:off x="3638602" y="3877221"/>
            <a:ext cx="593805" cy="598513"/>
          </a:xfrm>
          <a:prstGeom prst="rect">
            <a:avLst/>
          </a:prstGeom>
        </p:spPr>
      </p:pic>
      <p:pic>
        <p:nvPicPr>
          <p:cNvPr id="114" name="Picture 113"/>
          <p:cNvPicPr>
            <a:picLocks noChangeAspect="1"/>
          </p:cNvPicPr>
          <p:nvPr/>
        </p:nvPicPr>
        <p:blipFill rotWithShape="1"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580" b="32251"/>
          <a:stretch/>
        </p:blipFill>
        <p:spPr>
          <a:xfrm>
            <a:off x="5662277" y="5024310"/>
            <a:ext cx="1232990" cy="397507"/>
          </a:xfrm>
          <a:prstGeom prst="rect">
            <a:avLst/>
          </a:prstGeom>
        </p:spPr>
      </p:pic>
      <p:pic>
        <p:nvPicPr>
          <p:cNvPr id="115" name="Picture 114"/>
          <p:cNvPicPr>
            <a:picLocks noChangeAspect="1"/>
          </p:cNvPicPr>
          <p:nvPr/>
        </p:nvPicPr>
        <p:blipFill rotWithShape="1">
          <a:blip r:embed="rId6" cstate="screen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572" b="26619"/>
          <a:stretch/>
        </p:blipFill>
        <p:spPr>
          <a:xfrm>
            <a:off x="1748935" y="4494819"/>
            <a:ext cx="681298" cy="332535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107" b="32855"/>
          <a:stretch/>
        </p:blipFill>
        <p:spPr>
          <a:xfrm>
            <a:off x="2682248" y="4025395"/>
            <a:ext cx="1005155" cy="380301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 rotWithShape="1">
          <a:blip r:embed="rId8" cstate="screen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810" b="30557"/>
          <a:stretch/>
        </p:blipFill>
        <p:spPr>
          <a:xfrm>
            <a:off x="8495203" y="3942760"/>
            <a:ext cx="976754" cy="426189"/>
          </a:xfrm>
          <a:prstGeom prst="rect">
            <a:avLst/>
          </a:prstGeom>
        </p:spPr>
      </p:pic>
      <p:pic>
        <p:nvPicPr>
          <p:cNvPr id="120" name="Picture 119"/>
          <p:cNvPicPr>
            <a:picLocks noChangeAspect="1"/>
          </p:cNvPicPr>
          <p:nvPr/>
        </p:nvPicPr>
        <p:blipFill rotWithShape="1"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130" b="22802"/>
          <a:stretch/>
        </p:blipFill>
        <p:spPr>
          <a:xfrm>
            <a:off x="2770386" y="3367085"/>
            <a:ext cx="1116075" cy="636922"/>
          </a:xfrm>
          <a:prstGeom prst="rect">
            <a:avLst/>
          </a:prstGeom>
        </p:spPr>
      </p:pic>
      <p:pic>
        <p:nvPicPr>
          <p:cNvPr id="121" name="Picture 120"/>
          <p:cNvPicPr>
            <a:picLocks noChangeAspect="1"/>
          </p:cNvPicPr>
          <p:nvPr/>
        </p:nvPicPr>
        <p:blipFill rotWithShape="1">
          <a:blip r:embed="rId10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895" b="28476"/>
          <a:stretch/>
        </p:blipFill>
        <p:spPr>
          <a:xfrm>
            <a:off x="6903464" y="4429123"/>
            <a:ext cx="1121805" cy="466993"/>
          </a:xfrm>
          <a:prstGeom prst="rect">
            <a:avLst/>
          </a:prstGeom>
        </p:spPr>
      </p:pic>
      <p:pic>
        <p:nvPicPr>
          <p:cNvPr id="122" name="Picture 121"/>
          <p:cNvPicPr>
            <a:picLocks noChangeAspect="1"/>
          </p:cNvPicPr>
          <p:nvPr/>
        </p:nvPicPr>
        <p:blipFill rotWithShape="1">
          <a:blip r:embed="rId1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411" b="24151"/>
          <a:stretch/>
        </p:blipFill>
        <p:spPr>
          <a:xfrm>
            <a:off x="10395458" y="2450066"/>
            <a:ext cx="886429" cy="422059"/>
          </a:xfrm>
          <a:prstGeom prst="rect">
            <a:avLst/>
          </a:prstGeom>
        </p:spPr>
      </p:pic>
      <p:pic>
        <p:nvPicPr>
          <p:cNvPr id="124" name="Picture 123"/>
          <p:cNvPicPr>
            <a:picLocks noChangeAspect="1"/>
          </p:cNvPicPr>
          <p:nvPr/>
        </p:nvPicPr>
        <p:blipFill rotWithShape="1">
          <a:blip r:embed="rId1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5120" y="5001784"/>
            <a:ext cx="615506" cy="433831"/>
          </a:xfrm>
          <a:prstGeom prst="rect">
            <a:avLst/>
          </a:prstGeom>
        </p:spPr>
      </p:pic>
      <p:pic>
        <p:nvPicPr>
          <p:cNvPr id="125" name="Picture 124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8071"/>
          <a:stretch/>
        </p:blipFill>
        <p:spPr>
          <a:xfrm>
            <a:off x="1907987" y="5119384"/>
            <a:ext cx="1201809" cy="414079"/>
          </a:xfrm>
          <a:prstGeom prst="rect">
            <a:avLst/>
          </a:prstGeom>
        </p:spPr>
      </p:pic>
      <p:pic>
        <p:nvPicPr>
          <p:cNvPr id="126" name="Picture 125"/>
          <p:cNvPicPr>
            <a:picLocks noChangeAspect="1"/>
          </p:cNvPicPr>
          <p:nvPr/>
        </p:nvPicPr>
        <p:blipFill rotWithShape="1">
          <a:blip r:embed="rId1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3878" y="4936350"/>
            <a:ext cx="845828" cy="532090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 rotWithShape="1">
          <a:blip r:embed="rId15" cstate="screen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682" b="23633"/>
          <a:stretch/>
        </p:blipFill>
        <p:spPr>
          <a:xfrm>
            <a:off x="9204984" y="3941726"/>
            <a:ext cx="922925" cy="493858"/>
          </a:xfrm>
          <a:prstGeom prst="rect">
            <a:avLst/>
          </a:prstGeom>
        </p:spPr>
      </p:pic>
      <p:pic>
        <p:nvPicPr>
          <p:cNvPr id="129" name="Picture 128"/>
          <p:cNvPicPr>
            <a:picLocks noChangeAspect="1"/>
          </p:cNvPicPr>
          <p:nvPr/>
        </p:nvPicPr>
        <p:blipFill rotWithShape="1">
          <a:blip r:embed="rId1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94883" y="4858255"/>
            <a:ext cx="658759" cy="587152"/>
          </a:xfrm>
          <a:prstGeom prst="rect">
            <a:avLst/>
          </a:prstGeom>
        </p:spPr>
      </p:pic>
      <p:pic>
        <p:nvPicPr>
          <p:cNvPr id="130" name="Picture 129"/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317" b="37121"/>
          <a:stretch/>
        </p:blipFill>
        <p:spPr>
          <a:xfrm>
            <a:off x="1755150" y="4116503"/>
            <a:ext cx="908702" cy="277719"/>
          </a:xfrm>
          <a:prstGeom prst="rect">
            <a:avLst/>
          </a:prstGeom>
        </p:spPr>
      </p:pic>
      <p:pic>
        <p:nvPicPr>
          <p:cNvPr id="131" name="Picture 130"/>
          <p:cNvPicPr>
            <a:picLocks noChangeAspect="1"/>
          </p:cNvPicPr>
          <p:nvPr/>
        </p:nvPicPr>
        <p:blipFill rotWithShape="1">
          <a:blip r:embed="rId1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5599" y="3218073"/>
            <a:ext cx="1253622" cy="805463"/>
          </a:xfrm>
          <a:prstGeom prst="rect">
            <a:avLst/>
          </a:prstGeom>
        </p:spPr>
      </p:pic>
      <p:pic>
        <p:nvPicPr>
          <p:cNvPr id="133" name="Picture 132"/>
          <p:cNvPicPr>
            <a:picLocks noChangeAspect="1"/>
          </p:cNvPicPr>
          <p:nvPr/>
        </p:nvPicPr>
        <p:blipFill rotWithShape="1"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728" b="30863"/>
          <a:stretch/>
        </p:blipFill>
        <p:spPr>
          <a:xfrm>
            <a:off x="3925703" y="5092835"/>
            <a:ext cx="1181310" cy="333766"/>
          </a:xfrm>
          <a:prstGeom prst="rect">
            <a:avLst/>
          </a:prstGeom>
        </p:spPr>
      </p:pic>
      <p:pic>
        <p:nvPicPr>
          <p:cNvPr id="134" name="Picture 133"/>
          <p:cNvPicPr>
            <a:picLocks noChangeAspect="1"/>
          </p:cNvPicPr>
          <p:nvPr/>
        </p:nvPicPr>
        <p:blipFill rotWithShape="1">
          <a:blip r:embed="rId2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80" t="19508" b="37479"/>
          <a:stretch/>
        </p:blipFill>
        <p:spPr>
          <a:xfrm>
            <a:off x="2383345" y="4555211"/>
            <a:ext cx="777249" cy="269503"/>
          </a:xfrm>
          <a:prstGeom prst="rect">
            <a:avLst/>
          </a:prstGeom>
        </p:spPr>
      </p:pic>
      <p:pic>
        <p:nvPicPr>
          <p:cNvPr id="135" name="Picture 134"/>
          <p:cNvPicPr>
            <a:picLocks noChangeAspect="1"/>
          </p:cNvPicPr>
          <p:nvPr/>
        </p:nvPicPr>
        <p:blipFill rotWithShape="1">
          <a:blip r:embed="rId2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917" r="-2040"/>
          <a:stretch/>
        </p:blipFill>
        <p:spPr>
          <a:xfrm>
            <a:off x="5693112" y="2900627"/>
            <a:ext cx="1258428" cy="415706"/>
          </a:xfrm>
          <a:prstGeom prst="rect">
            <a:avLst/>
          </a:prstGeom>
        </p:spPr>
      </p:pic>
      <p:pic>
        <p:nvPicPr>
          <p:cNvPr id="136" name="Picture 135"/>
          <p:cNvPicPr>
            <a:picLocks noChangeAspect="1"/>
          </p:cNvPicPr>
          <p:nvPr/>
        </p:nvPicPr>
        <p:blipFill rotWithShape="1"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" t="18524" r="-344" b="14750"/>
          <a:stretch/>
        </p:blipFill>
        <p:spPr>
          <a:xfrm>
            <a:off x="4904653" y="2487888"/>
            <a:ext cx="1212081" cy="319540"/>
          </a:xfrm>
          <a:prstGeom prst="rect">
            <a:avLst/>
          </a:prstGeom>
        </p:spPr>
      </p:pic>
      <p:pic>
        <p:nvPicPr>
          <p:cNvPr id="137" name="Picture 136"/>
          <p:cNvPicPr>
            <a:picLocks noChangeAspect="1"/>
          </p:cNvPicPr>
          <p:nvPr/>
        </p:nvPicPr>
        <p:blipFill rotWithShape="1">
          <a:blip r:embed="rId23" cstate="screen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898"/>
          <a:stretch/>
        </p:blipFill>
        <p:spPr>
          <a:xfrm>
            <a:off x="4073337" y="4531057"/>
            <a:ext cx="1168333" cy="397194"/>
          </a:xfrm>
          <a:prstGeom prst="rect">
            <a:avLst/>
          </a:prstGeom>
        </p:spPr>
      </p:pic>
      <p:pic>
        <p:nvPicPr>
          <p:cNvPr id="138" name="Picture 137"/>
          <p:cNvPicPr>
            <a:picLocks noChangeAspect="1"/>
          </p:cNvPicPr>
          <p:nvPr/>
        </p:nvPicPr>
        <p:blipFill rotWithShape="1">
          <a:blip r:embed="rId2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811"/>
          <a:stretch/>
        </p:blipFill>
        <p:spPr>
          <a:xfrm>
            <a:off x="1928464" y="1923054"/>
            <a:ext cx="1293235" cy="595618"/>
          </a:xfrm>
          <a:prstGeom prst="rect">
            <a:avLst/>
          </a:prstGeom>
        </p:spPr>
      </p:pic>
      <p:pic>
        <p:nvPicPr>
          <p:cNvPr id="139" name="Picture 138"/>
          <p:cNvPicPr>
            <a:picLocks noChangeAspect="1"/>
          </p:cNvPicPr>
          <p:nvPr/>
        </p:nvPicPr>
        <p:blipFill rotWithShape="1">
          <a:blip r:embed="rId2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530" b="33807"/>
          <a:stretch/>
        </p:blipFill>
        <p:spPr>
          <a:xfrm>
            <a:off x="6326841" y="2066678"/>
            <a:ext cx="757537" cy="332075"/>
          </a:xfrm>
          <a:prstGeom prst="rect">
            <a:avLst/>
          </a:prstGeom>
        </p:spPr>
      </p:pic>
      <p:pic>
        <p:nvPicPr>
          <p:cNvPr id="140" name="Picture 139"/>
          <p:cNvPicPr>
            <a:picLocks noChangeAspect="1"/>
          </p:cNvPicPr>
          <p:nvPr/>
        </p:nvPicPr>
        <p:blipFill rotWithShape="1"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t="28646" r="13242" b="43779"/>
          <a:stretch/>
        </p:blipFill>
        <p:spPr>
          <a:xfrm>
            <a:off x="3041065" y="5092727"/>
            <a:ext cx="859891" cy="273309"/>
          </a:xfrm>
          <a:prstGeom prst="rect">
            <a:avLst/>
          </a:prstGeom>
        </p:spPr>
      </p:pic>
      <p:pic>
        <p:nvPicPr>
          <p:cNvPr id="141" name="Picture 140"/>
          <p:cNvPicPr>
            <a:picLocks noChangeAspect="1"/>
          </p:cNvPicPr>
          <p:nvPr/>
        </p:nvPicPr>
        <p:blipFill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3329" y="2104955"/>
            <a:ext cx="894272" cy="197572"/>
          </a:xfrm>
          <a:prstGeom prst="rect">
            <a:avLst/>
          </a:prstGeom>
        </p:spPr>
      </p:pic>
      <p:pic>
        <p:nvPicPr>
          <p:cNvPr id="143" name="Picture 142"/>
          <p:cNvPicPr>
            <a:picLocks noChangeAspect="1"/>
          </p:cNvPicPr>
          <p:nvPr/>
        </p:nvPicPr>
        <p:blipFill rotWithShape="1">
          <a:blip r:embed="rId2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95" t="9665" r="-895" b="-9665"/>
          <a:stretch/>
        </p:blipFill>
        <p:spPr>
          <a:xfrm>
            <a:off x="7935125" y="2414898"/>
            <a:ext cx="634192" cy="595041"/>
          </a:xfrm>
          <a:prstGeom prst="rect">
            <a:avLst/>
          </a:prstGeom>
        </p:spPr>
      </p:pic>
      <p:pic>
        <p:nvPicPr>
          <p:cNvPr id="144" name="Picture 143"/>
          <p:cNvPicPr>
            <a:picLocks noChangeAspect="1"/>
          </p:cNvPicPr>
          <p:nvPr/>
        </p:nvPicPr>
        <p:blipFill>
          <a:blip r:embed="rId2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4368" y="1311859"/>
            <a:ext cx="1170041" cy="403252"/>
          </a:xfrm>
          <a:prstGeom prst="rect">
            <a:avLst/>
          </a:prstGeom>
        </p:spPr>
      </p:pic>
      <p:pic>
        <p:nvPicPr>
          <p:cNvPr id="145" name="Picture 144"/>
          <p:cNvPicPr>
            <a:picLocks noChangeAspect="1"/>
          </p:cNvPicPr>
          <p:nvPr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6408" y="1052829"/>
            <a:ext cx="2013857" cy="1057275"/>
          </a:xfrm>
          <a:prstGeom prst="rect">
            <a:avLst/>
          </a:prstGeom>
        </p:spPr>
      </p:pic>
      <p:sp>
        <p:nvSpPr>
          <p:cNvPr id="146" name="Rectangle 145"/>
          <p:cNvSpPr/>
          <p:nvPr/>
        </p:nvSpPr>
        <p:spPr>
          <a:xfrm>
            <a:off x="3124277" y="1410192"/>
            <a:ext cx="21629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Helvetica Neue Medium"/>
                <a:ea typeface="Helvetica Neue" panose="02000803000000090004" pitchFamily="2"/>
                <a:cs typeface="Helvetica Neue" panose="02000803000000090004" pitchFamily="2"/>
              </a:rPr>
              <a:t>Strategic Partners: </a:t>
            </a:r>
            <a:endParaRPr lang="en-SG" sz="1200" dirty="0">
              <a:latin typeface="Helvetica Neue Medium"/>
              <a:ea typeface="Helvetica Neue" panose="02000803000000090004" pitchFamily="2"/>
              <a:cs typeface="Helvetica Neue" panose="02000803000000090004" pitchFamily="2"/>
            </a:endParaRPr>
          </a:p>
        </p:txBody>
      </p:sp>
      <p:sp>
        <p:nvSpPr>
          <p:cNvPr id="147" name="Rectangle 146"/>
          <p:cNvSpPr/>
          <p:nvPr/>
        </p:nvSpPr>
        <p:spPr>
          <a:xfrm>
            <a:off x="186076" y="2028694"/>
            <a:ext cx="2019766" cy="251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Helvetica Neue Medium"/>
                <a:cs typeface="Arial" panose="020B0604020202020204" pitchFamily="34" charset="0"/>
              </a:rPr>
              <a:t>System Integrators: </a:t>
            </a:r>
            <a:endParaRPr lang="en-SG" sz="1200" dirty="0">
              <a:latin typeface="Helvetica Neue Medium"/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332429" y="4532528"/>
            <a:ext cx="1980309" cy="251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Helvetica Neue Medium"/>
                <a:cs typeface="Arial" panose="020B0604020202020204" pitchFamily="34" charset="0"/>
              </a:rPr>
              <a:t>Manufacturers: </a:t>
            </a:r>
            <a:endParaRPr lang="en-SG" sz="1200" dirty="0">
              <a:latin typeface="Helvetica Neue Medium"/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249827" y="3506411"/>
            <a:ext cx="206806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Helvetica Neue Medium"/>
                <a:cs typeface="Arial" panose="020B0604020202020204" pitchFamily="34" charset="0"/>
              </a:rPr>
              <a:t>Solution Providers:</a:t>
            </a:r>
            <a:endParaRPr lang="en-SG" sz="1200" dirty="0">
              <a:latin typeface="Helvetica Neue Medium"/>
            </a:endParaRPr>
          </a:p>
        </p:txBody>
      </p:sp>
      <p:sp>
        <p:nvSpPr>
          <p:cNvPr id="151" name="Rectangle 150"/>
          <p:cNvSpPr/>
          <p:nvPr/>
        </p:nvSpPr>
        <p:spPr>
          <a:xfrm>
            <a:off x="388965" y="5076487"/>
            <a:ext cx="1584088" cy="2518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latin typeface="Helvetica Neue Medium"/>
                <a:cs typeface="Arial" panose="020B0604020202020204" pitchFamily="34" charset="0"/>
              </a:rPr>
              <a:t>Business Partners:</a:t>
            </a:r>
            <a:endParaRPr lang="en-SG" sz="1200" dirty="0">
              <a:latin typeface="Helvetica Neue Medium"/>
            </a:endParaRPr>
          </a:p>
        </p:txBody>
      </p:sp>
      <p:pic>
        <p:nvPicPr>
          <p:cNvPr id="152" name="Picture 151"/>
          <p:cNvPicPr>
            <a:picLocks noChangeAspect="1"/>
          </p:cNvPicPr>
          <p:nvPr/>
        </p:nvPicPr>
        <p:blipFill rotWithShape="1">
          <a:blip r:embed="rId31" cstate="screen">
            <a:clrChange>
              <a:clrFrom>
                <a:srgbClr val="FFFAF9"/>
              </a:clrFrom>
              <a:clrTo>
                <a:srgbClr val="FFFA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3198" y="6022372"/>
            <a:ext cx="1026264" cy="475628"/>
          </a:xfrm>
          <a:prstGeom prst="rect">
            <a:avLst/>
          </a:prstGeom>
        </p:spPr>
      </p:pic>
      <p:pic>
        <p:nvPicPr>
          <p:cNvPr id="153" name="Picture 152"/>
          <p:cNvPicPr>
            <a:picLocks noChangeAspect="1"/>
          </p:cNvPicPr>
          <p:nvPr/>
        </p:nvPicPr>
        <p:blipFill>
          <a:blip r:embed="rId3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0318" y="2372777"/>
            <a:ext cx="515507" cy="515507"/>
          </a:xfrm>
          <a:prstGeom prst="rect">
            <a:avLst/>
          </a:prstGeom>
        </p:spPr>
      </p:pic>
      <p:sp>
        <p:nvSpPr>
          <p:cNvPr id="154" name="Rectangle 153"/>
          <p:cNvSpPr/>
          <p:nvPr/>
        </p:nvSpPr>
        <p:spPr>
          <a:xfrm>
            <a:off x="170106" y="6017618"/>
            <a:ext cx="1755417" cy="2518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latin typeface="Helvetica Neue Medium"/>
                <a:cs typeface="Arial" panose="020B0604020202020204" pitchFamily="34" charset="0"/>
              </a:rPr>
              <a:t>Telecommunications:</a:t>
            </a:r>
            <a:endParaRPr lang="en-SG" sz="1200" dirty="0">
              <a:latin typeface="Helvetica Neue Medium"/>
            </a:endParaRPr>
          </a:p>
        </p:txBody>
      </p:sp>
      <p:pic>
        <p:nvPicPr>
          <p:cNvPr id="155" name="Picture 154"/>
          <p:cNvPicPr>
            <a:picLocks noChangeAspect="1"/>
          </p:cNvPicPr>
          <p:nvPr/>
        </p:nvPicPr>
        <p:blipFill>
          <a:blip r:embed="rId33" cstate="screen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1532" y="2426873"/>
            <a:ext cx="869999" cy="357860"/>
          </a:xfrm>
          <a:prstGeom prst="rect">
            <a:avLst/>
          </a:prstGeom>
        </p:spPr>
      </p:pic>
      <p:pic>
        <p:nvPicPr>
          <p:cNvPr id="156" name="Picture 155"/>
          <p:cNvPicPr>
            <a:picLocks noChangeAspect="1"/>
          </p:cNvPicPr>
          <p:nvPr/>
        </p:nvPicPr>
        <p:blipFill rotWithShape="1">
          <a:blip r:embed="rId34" cstate="screen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0" b="100000" l="11364" r="100000">
                        <a14:foregroundMark x1="58864" y1="47034" x2="58864" y2="47034"/>
                        <a14:foregroundMark x1="74318" y1="46186" x2="74318" y2="46186"/>
                        <a14:foregroundMark x1="95682" y1="34746" x2="95682" y2="347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4550"/>
          <a:stretch/>
        </p:blipFill>
        <p:spPr>
          <a:xfrm>
            <a:off x="4214833" y="4082387"/>
            <a:ext cx="581680" cy="299202"/>
          </a:xfrm>
          <a:prstGeom prst="rect">
            <a:avLst/>
          </a:prstGeom>
        </p:spPr>
      </p:pic>
      <p:pic>
        <p:nvPicPr>
          <p:cNvPr id="157" name="Picture 156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4616" y="4552307"/>
            <a:ext cx="829229" cy="368546"/>
          </a:xfrm>
          <a:prstGeom prst="rect">
            <a:avLst/>
          </a:prstGeom>
        </p:spPr>
      </p:pic>
      <p:pic>
        <p:nvPicPr>
          <p:cNvPr id="158" name="Picture 2" descr="Image result for st electronic logo wiki"/>
          <p:cNvPicPr>
            <a:picLocks noChangeAspect="1" noChangeArrowheads="1"/>
          </p:cNvPicPr>
          <p:nvPr/>
        </p:nvPicPr>
        <p:blipFill>
          <a:blip r:embed="rId3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8860" y="2095993"/>
            <a:ext cx="1013685" cy="25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9" name="Picture 158"/>
          <p:cNvPicPr>
            <a:picLocks noChangeAspect="1"/>
          </p:cNvPicPr>
          <p:nvPr/>
        </p:nvPicPr>
        <p:blipFill>
          <a:blip r:embed="rId3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6684" y="2467819"/>
            <a:ext cx="752208" cy="265895"/>
          </a:xfrm>
          <a:prstGeom prst="rect">
            <a:avLst/>
          </a:prstGeom>
        </p:spPr>
      </p:pic>
      <p:pic>
        <p:nvPicPr>
          <p:cNvPr id="160" name="Picture 2" descr="Image result for willowmore logo"/>
          <p:cNvPicPr>
            <a:picLocks noChangeAspect="1" noChangeArrowheads="1"/>
          </p:cNvPicPr>
          <p:nvPr/>
        </p:nvPicPr>
        <p:blipFill>
          <a:blip r:embed="rId3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19540" y="3270594"/>
            <a:ext cx="884995" cy="662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1" name="Picture 160"/>
          <p:cNvPicPr>
            <a:picLocks noChangeAspect="1"/>
          </p:cNvPicPr>
          <p:nvPr/>
        </p:nvPicPr>
        <p:blipFill rotWithShape="1">
          <a:blip r:embed="rId4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256" b="21567"/>
          <a:stretch/>
        </p:blipFill>
        <p:spPr>
          <a:xfrm>
            <a:off x="6208816" y="4445238"/>
            <a:ext cx="781176" cy="446654"/>
          </a:xfrm>
          <a:prstGeom prst="rect">
            <a:avLst/>
          </a:prstGeom>
        </p:spPr>
      </p:pic>
      <p:pic>
        <p:nvPicPr>
          <p:cNvPr id="162" name="Picture 161"/>
          <p:cNvPicPr>
            <a:picLocks noChangeAspect="1"/>
          </p:cNvPicPr>
          <p:nvPr/>
        </p:nvPicPr>
        <p:blipFill>
          <a:blip r:embed="rId41" cstate="screen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5650" y="2015294"/>
            <a:ext cx="1313387" cy="342027"/>
          </a:xfrm>
          <a:prstGeom prst="rect">
            <a:avLst/>
          </a:prstGeom>
        </p:spPr>
      </p:pic>
      <p:pic>
        <p:nvPicPr>
          <p:cNvPr id="163" name="Picture 162"/>
          <p:cNvPicPr>
            <a:picLocks noChangeAspect="1"/>
          </p:cNvPicPr>
          <p:nvPr/>
        </p:nvPicPr>
        <p:blipFill>
          <a:blip r:embed="rId4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0314" y="2469649"/>
            <a:ext cx="632368" cy="277118"/>
          </a:xfrm>
          <a:prstGeom prst="rect">
            <a:avLst/>
          </a:prstGeom>
        </p:spPr>
      </p:pic>
      <p:pic>
        <p:nvPicPr>
          <p:cNvPr id="164" name="Picture 163"/>
          <p:cNvPicPr>
            <a:picLocks noChangeAspect="1"/>
          </p:cNvPicPr>
          <p:nvPr/>
        </p:nvPicPr>
        <p:blipFill>
          <a:blip r:embed="rId4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5075" y="2042018"/>
            <a:ext cx="1185866" cy="289089"/>
          </a:xfrm>
          <a:prstGeom prst="rect">
            <a:avLst/>
          </a:prstGeom>
        </p:spPr>
      </p:pic>
      <p:pic>
        <p:nvPicPr>
          <p:cNvPr id="165" name="Picture 164"/>
          <p:cNvPicPr>
            <a:picLocks noChangeAspect="1"/>
          </p:cNvPicPr>
          <p:nvPr/>
        </p:nvPicPr>
        <p:blipFill rotWithShape="1">
          <a:blip r:embed="rId44" cstate="screen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155" b="36587"/>
          <a:stretch/>
        </p:blipFill>
        <p:spPr>
          <a:xfrm>
            <a:off x="5631053" y="6082160"/>
            <a:ext cx="1230136" cy="3845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5492" b="40345"/>
          <a:stretch/>
        </p:blipFill>
        <p:spPr>
          <a:xfrm>
            <a:off x="9176124" y="5001784"/>
            <a:ext cx="1463007" cy="3535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B6E24A-577E-4740-9016-4C11C0C7230F}"/>
              </a:ext>
            </a:extLst>
          </p:cNvPr>
          <p:cNvPicPr>
            <a:picLocks noChangeAspect="1"/>
          </p:cNvPicPr>
          <p:nvPr/>
        </p:nvPicPr>
        <p:blipFill>
          <a:blip r:embed="rId46" cstate="screen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1178" y="2446931"/>
            <a:ext cx="975950" cy="401454"/>
          </a:xfrm>
          <a:prstGeom prst="rect">
            <a:avLst/>
          </a:prstGeom>
          <a:noFill/>
        </p:spPr>
      </p:pic>
      <p:pic>
        <p:nvPicPr>
          <p:cNvPr id="9" name="Picture 8" descr="A picture containing thing&#10;&#10;Description generated with high confidence">
            <a:extLst>
              <a:ext uri="{FF2B5EF4-FFF2-40B4-BE49-F238E27FC236}">
                <a16:creationId xmlns:a16="http://schemas.microsoft.com/office/drawing/2014/main" id="{67433AA1-AC83-46D1-AD2A-E65896FAEF57}"/>
              </a:ext>
            </a:extLst>
          </p:cNvPr>
          <p:cNvPicPr>
            <a:picLocks noChangeAspect="1"/>
          </p:cNvPicPr>
          <p:nvPr/>
        </p:nvPicPr>
        <p:blipFill>
          <a:blip r:embed="rId4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7316" y="3728824"/>
            <a:ext cx="1017781" cy="1364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1CAD338-BBFE-4CCD-9C32-CB36BC47EBA2}"/>
              </a:ext>
            </a:extLst>
          </p:cNvPr>
          <p:cNvPicPr>
            <a:picLocks noChangeAspect="1"/>
          </p:cNvPicPr>
          <p:nvPr/>
        </p:nvPicPr>
        <p:blipFill>
          <a:blip r:embed="rId48" cstate="screen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2106" y="3961437"/>
            <a:ext cx="475753" cy="4757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8649D8A-1421-483A-ACF2-7A1D1380D5DB}"/>
              </a:ext>
            </a:extLst>
          </p:cNvPr>
          <p:cNvPicPr>
            <a:picLocks noChangeAspect="1"/>
          </p:cNvPicPr>
          <p:nvPr/>
        </p:nvPicPr>
        <p:blipFill>
          <a:blip r:embed="rId4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9162" y="3563450"/>
            <a:ext cx="1262210" cy="1976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95F7FDE-E6CA-46BA-BA7D-F9618199D7B1}"/>
              </a:ext>
            </a:extLst>
          </p:cNvPr>
          <p:cNvPicPr>
            <a:picLocks noChangeAspect="1"/>
          </p:cNvPicPr>
          <p:nvPr/>
        </p:nvPicPr>
        <p:blipFill rotWithShape="1">
          <a:blip r:embed="rId50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2854" b="12324"/>
          <a:stretch/>
        </p:blipFill>
        <p:spPr>
          <a:xfrm>
            <a:off x="6141506" y="2500422"/>
            <a:ext cx="1086063" cy="341911"/>
          </a:xfrm>
          <a:prstGeom prst="rect">
            <a:avLst/>
          </a:prstGeom>
          <a:noFill/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6AA085DB-2B68-4090-BBD5-2646ECB6F518}"/>
              </a:ext>
            </a:extLst>
          </p:cNvPr>
          <p:cNvSpPr/>
          <p:nvPr/>
        </p:nvSpPr>
        <p:spPr>
          <a:xfrm>
            <a:off x="8161073" y="7029421"/>
            <a:ext cx="37106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&gt;70 Singapore Partner signed to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EE6739-B00C-4F37-8AAD-5087C11C1A47}"/>
              </a:ext>
            </a:extLst>
          </p:cNvPr>
          <p:cNvPicPr>
            <a:picLocks noChangeAspect="1"/>
          </p:cNvPicPr>
          <p:nvPr/>
        </p:nvPicPr>
        <p:blipFill>
          <a:blip r:embed="rId5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81" y="2441531"/>
            <a:ext cx="1293459" cy="318469"/>
          </a:xfrm>
          <a:prstGeom prst="rect">
            <a:avLst/>
          </a:prstGeom>
        </p:spPr>
      </p:pic>
      <p:pic>
        <p:nvPicPr>
          <p:cNvPr id="14" name="Picture 13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5841FCEB-95FC-41E3-91B4-E998F6DD162B}"/>
              </a:ext>
            </a:extLst>
          </p:cNvPr>
          <p:cNvPicPr>
            <a:picLocks noChangeAspect="1"/>
          </p:cNvPicPr>
          <p:nvPr/>
        </p:nvPicPr>
        <p:blipFill>
          <a:blip r:embed="rId5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242" y="5128416"/>
            <a:ext cx="537899" cy="237620"/>
          </a:xfrm>
          <a:prstGeom prst="rect">
            <a:avLst/>
          </a:prstGeom>
          <a:noFill/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9AE21DD-A747-42EC-BAF5-FB11F2641D2F}"/>
              </a:ext>
            </a:extLst>
          </p:cNvPr>
          <p:cNvPicPr>
            <a:picLocks noChangeAspect="1"/>
          </p:cNvPicPr>
          <p:nvPr/>
        </p:nvPicPr>
        <p:blipFill>
          <a:blip r:embed="rId5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97361" y="4536818"/>
            <a:ext cx="1055043" cy="37808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1EBF705-1B60-4ED7-92B0-E1C89262E384}"/>
              </a:ext>
            </a:extLst>
          </p:cNvPr>
          <p:cNvPicPr>
            <a:picLocks noChangeAspect="1"/>
          </p:cNvPicPr>
          <p:nvPr/>
        </p:nvPicPr>
        <p:blipFill>
          <a:blip r:embed="rId5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49312" y="3079029"/>
            <a:ext cx="964087" cy="17707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1565290-69D9-493C-ABD9-6C5291111ECB}"/>
              </a:ext>
            </a:extLst>
          </p:cNvPr>
          <p:cNvPicPr>
            <a:picLocks noChangeAspect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999" y="2892063"/>
            <a:ext cx="1067654" cy="43283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FA30687-A56E-4A51-86BE-572C518E8CF3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5459" y="2812036"/>
            <a:ext cx="785426" cy="40625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F77096B-B3AB-48B1-86AC-20FCF4AF3729}"/>
              </a:ext>
            </a:extLst>
          </p:cNvPr>
          <p:cNvPicPr>
            <a:picLocks noChangeAspect="1"/>
          </p:cNvPicPr>
          <p:nvPr/>
        </p:nvPicPr>
        <p:blipFill>
          <a:blip r:embed="rId5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371" y="2262690"/>
            <a:ext cx="747249" cy="74724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06D3810-6B79-4EE4-A4AC-5AE360C8B1FC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276" y="4489551"/>
            <a:ext cx="738946" cy="34391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33662F3-EBD8-41A4-ACEF-8F550AFBC784}"/>
              </a:ext>
            </a:extLst>
          </p:cNvPr>
          <p:cNvPicPr>
            <a:picLocks noChangeAspect="1"/>
          </p:cNvPicPr>
          <p:nvPr/>
        </p:nvPicPr>
        <p:blipFill>
          <a:blip r:embed="rId5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138" y="2898715"/>
            <a:ext cx="799778" cy="44347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63D97CC-56A1-42A4-9158-53142D49B5BA}"/>
              </a:ext>
            </a:extLst>
          </p:cNvPr>
          <p:cNvPicPr>
            <a:picLocks noChangeAspect="1"/>
          </p:cNvPicPr>
          <p:nvPr/>
        </p:nvPicPr>
        <p:blipFill>
          <a:blip r:embed="rId6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346" y="3930007"/>
            <a:ext cx="588295" cy="58829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3A2AAC4-3F12-4416-AC67-01B4B5C338F8}"/>
              </a:ext>
            </a:extLst>
          </p:cNvPr>
          <p:cNvPicPr>
            <a:picLocks noChangeAspect="1"/>
          </p:cNvPicPr>
          <p:nvPr/>
        </p:nvPicPr>
        <p:blipFill>
          <a:blip r:embed="rId6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349" y="3973003"/>
            <a:ext cx="776661" cy="45262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AC7BA60-393C-49B7-B6D9-EB1CAC87B64C}"/>
              </a:ext>
            </a:extLst>
          </p:cNvPr>
          <p:cNvPicPr>
            <a:picLocks noChangeAspect="1"/>
          </p:cNvPicPr>
          <p:nvPr/>
        </p:nvPicPr>
        <p:blipFill>
          <a:blip r:embed="rId62">
            <a:clrChange>
              <a:clrFrom>
                <a:srgbClr val="FCFDF8"/>
              </a:clrFrom>
              <a:clrTo>
                <a:srgbClr val="FCFD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765" y="2902568"/>
            <a:ext cx="733589" cy="4157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2BFE5EA-5B88-447D-9A99-AE42145E48BC}"/>
              </a:ext>
            </a:extLst>
          </p:cNvPr>
          <p:cNvPicPr>
            <a:picLocks noChangeAspect="1"/>
          </p:cNvPicPr>
          <p:nvPr/>
        </p:nvPicPr>
        <p:blipFill>
          <a:blip r:embed="rId6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407" y="2933148"/>
            <a:ext cx="1098973" cy="37000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D1FA2E8-490A-4985-9A2A-165C067FC5F2}"/>
              </a:ext>
            </a:extLst>
          </p:cNvPr>
          <p:cNvPicPr>
            <a:picLocks noChangeAspect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513" y="2490447"/>
            <a:ext cx="772617" cy="36186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587905C-A378-411F-ACBE-6A4CA179DE0D}"/>
              </a:ext>
            </a:extLst>
          </p:cNvPr>
          <p:cNvPicPr>
            <a:picLocks noChangeAspect="1"/>
          </p:cNvPicPr>
          <p:nvPr/>
        </p:nvPicPr>
        <p:blipFill>
          <a:blip r:embed="rId6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997" y="3993488"/>
            <a:ext cx="969042" cy="37801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72DE4E4A-F9BD-4B23-96CA-9E4AC2A6ECC1}"/>
              </a:ext>
            </a:extLst>
          </p:cNvPr>
          <p:cNvPicPr>
            <a:picLocks noChangeAspect="1"/>
          </p:cNvPicPr>
          <p:nvPr/>
        </p:nvPicPr>
        <p:blipFill>
          <a:blip r:embed="rId66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958" y="4579704"/>
            <a:ext cx="1292426" cy="26842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56B90DC-A75D-4B6E-A2C7-8614588E202B}"/>
              </a:ext>
            </a:extLst>
          </p:cNvPr>
          <p:cNvPicPr>
            <a:picLocks noChangeAspect="1"/>
          </p:cNvPicPr>
          <p:nvPr/>
        </p:nvPicPr>
        <p:blipFill>
          <a:blip r:embed="rId6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972" y="3448787"/>
            <a:ext cx="1282692" cy="397857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2A9211B1-DC56-4F60-B028-8F6F9424F0BD}"/>
              </a:ext>
            </a:extLst>
          </p:cNvPr>
          <p:cNvPicPr>
            <a:picLocks noChangeAspect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955" y="2990606"/>
            <a:ext cx="874512" cy="328605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E186B670-7471-4378-AB0C-B954E6433132}"/>
              </a:ext>
            </a:extLst>
          </p:cNvPr>
          <p:cNvPicPr>
            <a:picLocks noChangeAspect="1"/>
          </p:cNvPicPr>
          <p:nvPr/>
        </p:nvPicPr>
        <p:blipFill>
          <a:blip r:embed="rId6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188" y="4567155"/>
            <a:ext cx="1056685" cy="257908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D1E2C80B-9AF9-4CBF-9BEE-44D26C837F4C}"/>
              </a:ext>
            </a:extLst>
          </p:cNvPr>
          <p:cNvPicPr>
            <a:picLocks noChangeAspect="1"/>
          </p:cNvPicPr>
          <p:nvPr/>
        </p:nvPicPr>
        <p:blipFill rotWithShape="1">
          <a:blip r:embed="rId7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48" t="25093" b="22171"/>
          <a:stretch/>
        </p:blipFill>
        <p:spPr>
          <a:xfrm>
            <a:off x="10230497" y="5479602"/>
            <a:ext cx="784944" cy="447268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6EA260B9-4FA6-4DF9-A36E-CCE96E23B4C2}"/>
              </a:ext>
            </a:extLst>
          </p:cNvPr>
          <p:cNvPicPr>
            <a:picLocks noChangeAspect="1"/>
          </p:cNvPicPr>
          <p:nvPr/>
        </p:nvPicPr>
        <p:blipFill rotWithShape="1">
          <a:blip r:embed="rId7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490" b="30367"/>
          <a:stretch/>
        </p:blipFill>
        <p:spPr>
          <a:xfrm>
            <a:off x="9368015" y="5488561"/>
            <a:ext cx="1018116" cy="398521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A0B53BB8-4D0C-41DF-A7B3-B6E64033DC16}"/>
              </a:ext>
            </a:extLst>
          </p:cNvPr>
          <p:cNvPicPr>
            <a:picLocks noChangeAspect="1"/>
          </p:cNvPicPr>
          <p:nvPr/>
        </p:nvPicPr>
        <p:blipFill rotWithShape="1">
          <a:blip r:embed="rId7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03963" y="5559263"/>
            <a:ext cx="959555" cy="318015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8A6F9E1D-E903-4CAB-BC1A-992E584D230E}"/>
              </a:ext>
            </a:extLst>
          </p:cNvPr>
          <p:cNvPicPr>
            <a:picLocks noChangeAspect="1"/>
          </p:cNvPicPr>
          <p:nvPr/>
        </p:nvPicPr>
        <p:blipFill rotWithShape="1">
          <a:blip r:embed="rId7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702" b="20870"/>
          <a:stretch/>
        </p:blipFill>
        <p:spPr>
          <a:xfrm>
            <a:off x="4988289" y="5502746"/>
            <a:ext cx="1082345" cy="372722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92091EFE-1A38-4268-8953-0779D36495EA}"/>
              </a:ext>
            </a:extLst>
          </p:cNvPr>
          <p:cNvPicPr>
            <a:picLocks noChangeAspect="1"/>
          </p:cNvPicPr>
          <p:nvPr/>
        </p:nvPicPr>
        <p:blipFill rotWithShape="1">
          <a:blip r:embed="rId7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6095209" y="5528993"/>
            <a:ext cx="901569" cy="390477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6D447A7E-ACFD-4B99-89D6-D1B72A88BDE6}"/>
              </a:ext>
            </a:extLst>
          </p:cNvPr>
          <p:cNvPicPr>
            <a:picLocks noChangeAspect="1"/>
          </p:cNvPicPr>
          <p:nvPr/>
        </p:nvPicPr>
        <p:blipFill rotWithShape="1">
          <a:blip r:embed="rId7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357" b="15929"/>
          <a:stretch/>
        </p:blipFill>
        <p:spPr>
          <a:xfrm>
            <a:off x="1744995" y="5506771"/>
            <a:ext cx="932191" cy="621898"/>
          </a:xfrm>
          <a:prstGeom prst="rect">
            <a:avLst/>
          </a:prstGeom>
        </p:spPr>
      </p:pic>
      <p:sp>
        <p:nvSpPr>
          <p:cNvPr id="87" name="Rectangle 86">
            <a:extLst>
              <a:ext uri="{FF2B5EF4-FFF2-40B4-BE49-F238E27FC236}">
                <a16:creationId xmlns:a16="http://schemas.microsoft.com/office/drawing/2014/main" id="{318558F9-1A7A-4C39-891D-BDFF8FBDCB0E}"/>
              </a:ext>
            </a:extLst>
          </p:cNvPr>
          <p:cNvSpPr/>
          <p:nvPr/>
        </p:nvSpPr>
        <p:spPr>
          <a:xfrm>
            <a:off x="414974" y="5595606"/>
            <a:ext cx="1067921" cy="2518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latin typeface="Helvetica Neue Medium"/>
                <a:cs typeface="Arial" panose="020B0604020202020204" pitchFamily="34" charset="0"/>
              </a:rPr>
              <a:t>Institutions:</a:t>
            </a:r>
            <a:endParaRPr lang="en-SG" sz="1200" dirty="0">
              <a:latin typeface="Helvetica Neue Medium"/>
            </a:endParaRPr>
          </a:p>
        </p:txBody>
      </p:sp>
      <p:pic>
        <p:nvPicPr>
          <p:cNvPr id="88" name="Picture 87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6646E321-81F0-4F26-A651-D0FFAC03A089}"/>
              </a:ext>
            </a:extLst>
          </p:cNvPr>
          <p:cNvPicPr>
            <a:picLocks noChangeAspect="1"/>
          </p:cNvPicPr>
          <p:nvPr/>
        </p:nvPicPr>
        <p:blipFill>
          <a:blip r:embed="rId7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1018" y="5553566"/>
            <a:ext cx="1344346" cy="451200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56AFB6E9-F01E-43D3-80EC-68973EAC5DF7}"/>
              </a:ext>
            </a:extLst>
          </p:cNvPr>
          <p:cNvPicPr>
            <a:picLocks noChangeAspect="1"/>
          </p:cNvPicPr>
          <p:nvPr/>
        </p:nvPicPr>
        <p:blipFill>
          <a:blip r:embed="rId7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15230" y="5536423"/>
            <a:ext cx="1204551" cy="3788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5B60DA-CB72-45AB-A1D7-85E854FF247B}"/>
              </a:ext>
            </a:extLst>
          </p:cNvPr>
          <p:cNvPicPr>
            <a:picLocks noChangeAspect="1"/>
          </p:cNvPicPr>
          <p:nvPr/>
        </p:nvPicPr>
        <p:blipFill>
          <a:blip r:embed="rId7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410" y="3840706"/>
            <a:ext cx="673442" cy="6734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A5A8A30-FDEB-4C02-8BFB-917C98204163}"/>
              </a:ext>
            </a:extLst>
          </p:cNvPr>
          <p:cNvPicPr>
            <a:picLocks noChangeAspect="1"/>
          </p:cNvPicPr>
          <p:nvPr/>
        </p:nvPicPr>
        <p:blipFill>
          <a:blip r:embed="rId79"/>
          <a:stretch>
            <a:fillRect/>
          </a:stretch>
        </p:blipFill>
        <p:spPr>
          <a:xfrm>
            <a:off x="8219358" y="5569085"/>
            <a:ext cx="1144064" cy="262751"/>
          </a:xfrm>
          <a:prstGeom prst="rect">
            <a:avLst/>
          </a:prstGeom>
        </p:spPr>
      </p:pic>
      <p:sp>
        <p:nvSpPr>
          <p:cNvPr id="16" name="AutoShape 2" descr="Image result for smu singapore logo">
            <a:extLst>
              <a:ext uri="{FF2B5EF4-FFF2-40B4-BE49-F238E27FC236}">
                <a16:creationId xmlns:a16="http://schemas.microsoft.com/office/drawing/2014/main" id="{EEC96A27-65BF-41C0-BAEB-58F6414D31E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90355" y="5151831"/>
            <a:ext cx="67662" cy="6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pic>
        <p:nvPicPr>
          <p:cNvPr id="4100" name="Picture 4" descr="https://pbs.twimg.com/profile_images/876994738284445696/7DLZoF5K_400x400.jpg">
            <a:extLst>
              <a:ext uri="{FF2B5EF4-FFF2-40B4-BE49-F238E27FC236}">
                <a16:creationId xmlns:a16="http://schemas.microsoft.com/office/drawing/2014/main" id="{C52DE79F-4359-42B3-ACF6-31BB4F9EB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657" y="5511194"/>
            <a:ext cx="701249" cy="70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digitalsenior.sg/wp-content/uploads/2014/02/logo_facebook.jpg">
            <a:extLst>
              <a:ext uri="{FF2B5EF4-FFF2-40B4-BE49-F238E27FC236}">
                <a16:creationId xmlns:a16="http://schemas.microsoft.com/office/drawing/2014/main" id="{29BBEA56-FDFC-41CC-9EB4-D00A7102D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944" y="5507473"/>
            <a:ext cx="621196" cy="621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upload.wikimedia.org/wikipedia/commons/thumb/1/16/SITA_logo.svg/2000px-SITA_logo.svg.png">
            <a:extLst>
              <a:ext uri="{FF2B5EF4-FFF2-40B4-BE49-F238E27FC236}">
                <a16:creationId xmlns:a16="http://schemas.microsoft.com/office/drawing/2014/main" id="{A41B6D6C-F841-4D9E-AC35-6FAE5575D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7340" y="2089215"/>
            <a:ext cx="730147" cy="18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www.deluge.com.sg/images/logo.png">
            <a:extLst>
              <a:ext uri="{FF2B5EF4-FFF2-40B4-BE49-F238E27FC236}">
                <a16:creationId xmlns:a16="http://schemas.microsoft.com/office/drawing/2014/main" id="{B3EA02C3-1B9D-4D67-873E-0CD2C27B7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359" y="3437772"/>
            <a:ext cx="1141265" cy="39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://thesmartlocal.com/media/reviews/photos/original/b3/e6/ce/_n4-1350396975.jpg">
            <a:extLst>
              <a:ext uri="{FF2B5EF4-FFF2-40B4-BE49-F238E27FC236}">
                <a16:creationId xmlns:a16="http://schemas.microsoft.com/office/drawing/2014/main" id="{BB1ED640-B876-4B6E-AAC0-408D6E2B8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348" y="5602633"/>
            <a:ext cx="562951" cy="414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https://upload.wikimedia.org/wikipedia/commons/thumb/1/1b/NTT_DoCoMo_logo.svg/2000px-NTT_DoCoMo_logo.svg.png">
            <a:extLst>
              <a:ext uri="{FF2B5EF4-FFF2-40B4-BE49-F238E27FC236}">
                <a16:creationId xmlns:a16="http://schemas.microsoft.com/office/drawing/2014/main" id="{7FD22E3C-583A-494C-A5D6-A6E754498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6384" y="2047471"/>
            <a:ext cx="1075369" cy="235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40122593-0FA9-4A3E-8EF8-F4191E5F3E65}"/>
              </a:ext>
            </a:extLst>
          </p:cNvPr>
          <p:cNvPicPr>
            <a:picLocks noChangeAspect="1"/>
          </p:cNvPicPr>
          <p:nvPr/>
        </p:nvPicPr>
        <p:blipFill>
          <a:blip r:embed="rId8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2515" y="5065423"/>
            <a:ext cx="1080000" cy="261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99E6C7C-25DD-43F9-88E6-4950C1EBD9F9}"/>
              </a:ext>
            </a:extLst>
          </p:cNvPr>
          <p:cNvPicPr>
            <a:picLocks noChangeAspect="1"/>
          </p:cNvPicPr>
          <p:nvPr/>
        </p:nvPicPr>
        <p:blipFill>
          <a:blip r:embed="rId87"/>
          <a:stretch>
            <a:fillRect/>
          </a:stretch>
        </p:blipFill>
        <p:spPr>
          <a:xfrm>
            <a:off x="8874288" y="3462174"/>
            <a:ext cx="1195338" cy="304694"/>
          </a:xfrm>
          <a:prstGeom prst="rect">
            <a:avLst/>
          </a:prstGeom>
        </p:spPr>
      </p:pic>
      <p:pic>
        <p:nvPicPr>
          <p:cNvPr id="4114" name="Picture 18" descr="Organisation Resilience Management">
            <a:extLst>
              <a:ext uri="{FF2B5EF4-FFF2-40B4-BE49-F238E27FC236}">
                <a16:creationId xmlns:a16="http://schemas.microsoft.com/office/drawing/2014/main" id="{865C916B-754C-4117-9395-048F9DFF4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3958" y="2868662"/>
            <a:ext cx="1119687" cy="41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7C24A4F-7B9E-47F3-8781-4FEA83941873}"/>
              </a:ext>
            </a:extLst>
          </p:cNvPr>
          <p:cNvPicPr>
            <a:picLocks noChangeAspect="1"/>
          </p:cNvPicPr>
          <p:nvPr/>
        </p:nvPicPr>
        <p:blipFill>
          <a:blip r:embed="rId89"/>
          <a:stretch>
            <a:fillRect/>
          </a:stretch>
        </p:blipFill>
        <p:spPr>
          <a:xfrm>
            <a:off x="6339916" y="4037155"/>
            <a:ext cx="1190549" cy="366923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98A04438-A16C-439C-9F6B-7D2C54D4E114}"/>
              </a:ext>
            </a:extLst>
          </p:cNvPr>
          <p:cNvPicPr>
            <a:picLocks noChangeAspect="1"/>
          </p:cNvPicPr>
          <p:nvPr/>
        </p:nvPicPr>
        <p:blipFill>
          <a:blip r:embed="rId9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073712" y="3284084"/>
            <a:ext cx="725499" cy="498538"/>
          </a:xfrm>
          <a:prstGeom prst="rect">
            <a:avLst/>
          </a:prstGeom>
        </p:spPr>
      </p:pic>
      <p:pic>
        <p:nvPicPr>
          <p:cNvPr id="5124" name="Picture 4" descr="Image result for skyfy">
            <a:extLst>
              <a:ext uri="{FF2B5EF4-FFF2-40B4-BE49-F238E27FC236}">
                <a16:creationId xmlns:a16="http://schemas.microsoft.com/office/drawing/2014/main" id="{D7C283D2-33FF-4F73-8C8A-CA86AA32A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712" y="2960373"/>
            <a:ext cx="852141" cy="28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200A0CE-3190-45A7-9700-A58E57EA304E}"/>
              </a:ext>
            </a:extLst>
          </p:cNvPr>
          <p:cNvPicPr>
            <a:picLocks noChangeAspect="1"/>
          </p:cNvPicPr>
          <p:nvPr/>
        </p:nvPicPr>
        <p:blipFill>
          <a:blip r:embed="rId9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87" y="2842333"/>
            <a:ext cx="823175" cy="48759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3CB1076-C426-4002-A410-A5B90BAE8159}"/>
              </a:ext>
            </a:extLst>
          </p:cNvPr>
          <p:cNvPicPr>
            <a:picLocks noChangeAspect="1"/>
          </p:cNvPicPr>
          <p:nvPr/>
        </p:nvPicPr>
        <p:blipFill>
          <a:blip r:embed="rId9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527" y="2804973"/>
            <a:ext cx="519030" cy="51903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C1EEBE9-DB04-4D80-A399-B02785D2A222}"/>
              </a:ext>
            </a:extLst>
          </p:cNvPr>
          <p:cNvPicPr>
            <a:picLocks noChangeAspect="1"/>
          </p:cNvPicPr>
          <p:nvPr/>
        </p:nvPicPr>
        <p:blipFill>
          <a:blip r:embed="rId9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5011" y="2095993"/>
            <a:ext cx="786506" cy="17829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FFA2BA0-DCA5-499F-A874-20C1DB0795A9}"/>
              </a:ext>
            </a:extLst>
          </p:cNvPr>
          <p:cNvPicPr>
            <a:picLocks noChangeAspect="1"/>
          </p:cNvPicPr>
          <p:nvPr/>
        </p:nvPicPr>
        <p:blipFill>
          <a:blip r:embed="rId9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0281" y="2429425"/>
            <a:ext cx="857288" cy="35530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7EE40A7D-AAD9-4078-986F-EDE160589AA4}"/>
              </a:ext>
            </a:extLst>
          </p:cNvPr>
          <p:cNvPicPr>
            <a:picLocks noChangeAspect="1"/>
          </p:cNvPicPr>
          <p:nvPr/>
        </p:nvPicPr>
        <p:blipFill>
          <a:blip r:embed="rId9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0738" y="4028354"/>
            <a:ext cx="1049440" cy="39111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FCF9CF5C-C81E-43E1-A8F1-68F0C053037F}"/>
              </a:ext>
            </a:extLst>
          </p:cNvPr>
          <p:cNvPicPr>
            <a:picLocks noChangeAspect="1"/>
          </p:cNvPicPr>
          <p:nvPr/>
        </p:nvPicPr>
        <p:blipFill>
          <a:blip r:embed="rId9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69" y="4114888"/>
            <a:ext cx="893457" cy="265383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83A39908-0831-4DDE-AE8F-11AE75FA64A6}"/>
              </a:ext>
            </a:extLst>
          </p:cNvPr>
          <p:cNvPicPr>
            <a:picLocks noChangeAspect="1"/>
          </p:cNvPicPr>
          <p:nvPr/>
        </p:nvPicPr>
        <p:blipFill>
          <a:blip r:embed="rId9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0467" y="6113780"/>
            <a:ext cx="1091626" cy="75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68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6515" y="3593465"/>
            <a:ext cx="4928085" cy="1870075"/>
          </a:xfrm>
        </p:spPr>
        <p:txBody>
          <a:bodyPr>
            <a:normAutofit/>
          </a:bodyPr>
          <a:lstStyle/>
          <a:p>
            <a:pPr algn="r"/>
            <a:r>
              <a:rPr lang="en-SG" b="1" dirty="0"/>
              <a:t>Changing The Game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9050" y="5463540"/>
            <a:ext cx="7509511" cy="626110"/>
          </a:xfrm>
        </p:spPr>
        <p:txBody>
          <a:bodyPr>
            <a:normAutofit/>
          </a:bodyPr>
          <a:lstStyle/>
          <a:p>
            <a:pPr algn="r"/>
            <a:r>
              <a:rPr lang="en-SG" sz="1400" b="1" dirty="0">
                <a:solidFill>
                  <a:srgbClr val="FFC000"/>
                </a:solidFill>
              </a:rPr>
              <a:t>50</a:t>
            </a:r>
            <a:r>
              <a:rPr lang="en-SG" sz="1200" b="1" dirty="0"/>
              <a:t> billion connected devices. </a:t>
            </a:r>
            <a:r>
              <a:rPr lang="en-SG" sz="1400" b="1" dirty="0">
                <a:solidFill>
                  <a:srgbClr val="FFC000"/>
                </a:solidFill>
              </a:rPr>
              <a:t>$19 </a:t>
            </a:r>
            <a:r>
              <a:rPr lang="en-SG" sz="1200" b="1" dirty="0"/>
              <a:t>trillion opportunity. All by </a:t>
            </a:r>
            <a:r>
              <a:rPr lang="en-SG" sz="1400" b="1" dirty="0">
                <a:solidFill>
                  <a:srgbClr val="FFC000"/>
                </a:solidFill>
              </a:rPr>
              <a:t>2020</a:t>
            </a:r>
            <a:r>
              <a:rPr lang="en-SG" sz="1200" b="1" dirty="0"/>
              <a:t>.</a:t>
            </a:r>
            <a:endParaRPr lang="en-SG" sz="1200" b="1" dirty="0">
              <a:solidFill>
                <a:schemeClr val="bg1"/>
              </a:solidFill>
            </a:endParaRPr>
          </a:p>
        </p:txBody>
      </p:sp>
      <p:sp>
        <p:nvSpPr>
          <p:cNvPr id="4" name="Shape 127"/>
          <p:cNvSpPr/>
          <p:nvPr/>
        </p:nvSpPr>
        <p:spPr>
          <a:xfrm>
            <a:off x="6914213" y="5437690"/>
            <a:ext cx="4424347" cy="28605"/>
          </a:xfrm>
          <a:prstGeom prst="line">
            <a:avLst/>
          </a:prstGeom>
          <a:ln w="25400">
            <a:solidFill>
              <a:srgbClr val="F38F18"/>
            </a:solidFill>
            <a:miter lim="400000"/>
          </a:ln>
        </p:spPr>
        <p:txBody>
          <a:bodyPr lIns="45718" tIns="45718" rIns="45718" bIns="45718"/>
          <a:lstStyle/>
          <a:p>
            <a:endParaRPr b="1"/>
          </a:p>
        </p:txBody>
      </p:sp>
    </p:spTree>
    <p:extLst>
      <p:ext uri="{BB962C8B-B14F-4D97-AF65-F5344CB8AC3E}">
        <p14:creationId xmlns:p14="http://schemas.microsoft.com/office/powerpoint/2010/main" val="202479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b="1" dirty="0"/>
              <a:t>4 IoT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349115" y="426493"/>
            <a:ext cx="7020375" cy="360585"/>
          </a:xfrm>
        </p:spPr>
        <p:txBody>
          <a:bodyPr/>
          <a:lstStyle/>
          <a:p>
            <a:r>
              <a:rPr lang="en-SG" b="1" dirty="0"/>
              <a:t>Common Usages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9905" y="2203376"/>
            <a:ext cx="8432189" cy="2585695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1810467" y="4789071"/>
            <a:ext cx="2077864" cy="52928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>
                    <a:lumMod val="75000"/>
                  </a:schemeClr>
                </a:solidFill>
                <a:latin typeface="Helvetica Neue Medium"/>
              </a:rPr>
              <a:t>Regular Sensor </a:t>
            </a:r>
          </a:p>
          <a:p>
            <a:pPr algn="ctr"/>
            <a:r>
              <a:rPr lang="en-US" sz="1600" b="1" dirty="0">
                <a:solidFill>
                  <a:schemeClr val="tx1">
                    <a:lumMod val="75000"/>
                  </a:schemeClr>
                </a:solidFill>
                <a:latin typeface="Helvetica Neue Medium"/>
              </a:rPr>
              <a:t>Measurement 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969969" y="4789071"/>
            <a:ext cx="2077864" cy="52928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>
                    <a:lumMod val="75000"/>
                  </a:schemeClr>
                </a:solidFill>
                <a:latin typeface="Helvetica Neue Medium"/>
              </a:rPr>
              <a:t>Alert, Alarm, </a:t>
            </a:r>
          </a:p>
          <a:p>
            <a:pPr algn="ctr"/>
            <a:r>
              <a:rPr lang="en-US" sz="1600" b="1" dirty="0">
                <a:solidFill>
                  <a:schemeClr val="tx1">
                    <a:lumMod val="75000"/>
                  </a:schemeClr>
                </a:solidFill>
                <a:latin typeface="Helvetica Neue Medium"/>
              </a:rPr>
              <a:t>Button, Trigger</a:t>
            </a:r>
          </a:p>
        </p:txBody>
      </p:sp>
      <p:sp>
        <p:nvSpPr>
          <p:cNvPr id="42" name="Rectangle 41"/>
          <p:cNvSpPr/>
          <p:nvPr/>
        </p:nvSpPr>
        <p:spPr>
          <a:xfrm>
            <a:off x="4234070" y="4802956"/>
            <a:ext cx="1735899" cy="52928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>
                    <a:lumMod val="75000"/>
                  </a:schemeClr>
                </a:solidFill>
                <a:latin typeface="Helvetica Neue Medium"/>
              </a:rPr>
              <a:t>Geolocation of </a:t>
            </a:r>
          </a:p>
          <a:p>
            <a:pPr algn="ctr"/>
            <a:r>
              <a:rPr lang="en-US" sz="1600" b="1" dirty="0">
                <a:solidFill>
                  <a:schemeClr val="tx1">
                    <a:lumMod val="75000"/>
                  </a:schemeClr>
                </a:solidFill>
                <a:latin typeface="Helvetica Neue Medium"/>
              </a:rPr>
              <a:t>a Device</a:t>
            </a:r>
          </a:p>
        </p:txBody>
      </p:sp>
      <p:sp>
        <p:nvSpPr>
          <p:cNvPr id="43" name="Rectangle 42"/>
          <p:cNvSpPr/>
          <p:nvPr/>
        </p:nvSpPr>
        <p:spPr>
          <a:xfrm>
            <a:off x="8234230" y="4802956"/>
            <a:ext cx="2413892" cy="52928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>
                    <a:lumMod val="75000"/>
                  </a:schemeClr>
                </a:solidFill>
                <a:latin typeface="Helvetica Neue Medium"/>
              </a:rPr>
              <a:t>Actuators, Parameters </a:t>
            </a:r>
          </a:p>
          <a:p>
            <a:pPr algn="ctr"/>
            <a:r>
              <a:rPr lang="en-US" sz="1600" b="1" dirty="0">
                <a:solidFill>
                  <a:schemeClr val="tx1">
                    <a:lumMod val="75000"/>
                  </a:schemeClr>
                </a:solidFill>
                <a:latin typeface="Helvetica Neue Medium"/>
              </a:rPr>
              <a:t>Settings </a:t>
            </a:r>
          </a:p>
        </p:txBody>
      </p:sp>
      <p:pic>
        <p:nvPicPr>
          <p:cNvPr id="47" name="Picture 8" descr="Image result for data collection icon black and white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75906" y="3019542"/>
            <a:ext cx="1189355" cy="118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Rectangle 47"/>
          <p:cNvSpPr/>
          <p:nvPr/>
        </p:nvSpPr>
        <p:spPr>
          <a:xfrm>
            <a:off x="2044000" y="2515656"/>
            <a:ext cx="2400418" cy="52928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Helvetica Neue Medium"/>
              </a:rPr>
              <a:t>Sensors Report</a:t>
            </a:r>
          </a:p>
        </p:txBody>
      </p:sp>
      <p:sp>
        <p:nvSpPr>
          <p:cNvPr id="49" name="Rectangle 48"/>
          <p:cNvSpPr/>
          <p:nvPr/>
        </p:nvSpPr>
        <p:spPr>
          <a:xfrm>
            <a:off x="6137394" y="2467599"/>
            <a:ext cx="2077864" cy="52928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Helvetica Neue Medium"/>
              </a:rPr>
              <a:t>Event Report</a:t>
            </a:r>
          </a:p>
        </p:txBody>
      </p:sp>
      <p:sp>
        <p:nvSpPr>
          <p:cNvPr id="50" name="Rectangle 49"/>
          <p:cNvSpPr/>
          <p:nvPr/>
        </p:nvSpPr>
        <p:spPr>
          <a:xfrm>
            <a:off x="4119059" y="2481904"/>
            <a:ext cx="1802790" cy="52928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Helvetica Neue Medium"/>
              </a:rPr>
              <a:t>Tracking</a:t>
            </a:r>
          </a:p>
        </p:txBody>
      </p:sp>
      <p:sp>
        <p:nvSpPr>
          <p:cNvPr id="51" name="Rectangle 50"/>
          <p:cNvSpPr/>
          <p:nvPr/>
        </p:nvSpPr>
        <p:spPr>
          <a:xfrm>
            <a:off x="7942126" y="2467599"/>
            <a:ext cx="2077864" cy="52928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Helvetica Neue Medium"/>
              </a:rPr>
              <a:t>Asset 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  <a:latin typeface="Helvetica Neue Medium"/>
              </a:rPr>
              <a:t>Management</a:t>
            </a: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9711" y="3044942"/>
            <a:ext cx="1270705" cy="1270705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4134" y="3146653"/>
            <a:ext cx="1063783" cy="1063783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9469" y="3117971"/>
            <a:ext cx="1121149" cy="112114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B863B11-4C0D-4BC8-9DED-6EEE006A6DD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0467" y="6113780"/>
            <a:ext cx="1091626" cy="75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664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644" y="365125"/>
            <a:ext cx="812013" cy="421953"/>
          </a:xfrm>
        </p:spPr>
        <p:txBody>
          <a:bodyPr/>
          <a:lstStyle/>
          <a:p>
            <a:r>
              <a:rPr lang="en-SG" b="1" dirty="0" err="1"/>
              <a:t>IoT</a:t>
            </a:r>
            <a:endParaRPr lang="en-SG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066800" y="426493"/>
            <a:ext cx="7302690" cy="360585"/>
          </a:xfrm>
        </p:spPr>
        <p:txBody>
          <a:bodyPr/>
          <a:lstStyle/>
          <a:p>
            <a:r>
              <a:rPr lang="en-SG" b="1" dirty="0"/>
              <a:t>Architecture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725" y="1668258"/>
            <a:ext cx="11207520" cy="2637741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749502" y="1805719"/>
            <a:ext cx="2400418" cy="52928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Helvetica Neue Medium"/>
              </a:rPr>
              <a:t>Sensors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434034" y="1766921"/>
            <a:ext cx="2077864" cy="52928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Helvetica Neue Medium"/>
              </a:rPr>
              <a:t>Platform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805424" y="1765119"/>
            <a:ext cx="1802790" cy="52928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Helvetica Neue Medium"/>
              </a:rPr>
              <a:t>Network</a:t>
            </a:r>
          </a:p>
        </p:txBody>
      </p:sp>
      <p:sp>
        <p:nvSpPr>
          <p:cNvPr id="29" name="Rectangle 28"/>
          <p:cNvSpPr/>
          <p:nvPr/>
        </p:nvSpPr>
        <p:spPr>
          <a:xfrm>
            <a:off x="9167402" y="1767822"/>
            <a:ext cx="2077864" cy="52928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Helvetica Neue Medium"/>
              </a:rPr>
              <a:t>Applications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6564" y="2335005"/>
            <a:ext cx="1490546" cy="14376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7277" y="2348189"/>
            <a:ext cx="1584868" cy="14455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53" r="29035"/>
          <a:stretch/>
        </p:blipFill>
        <p:spPr>
          <a:xfrm>
            <a:off x="6696726" y="2348189"/>
            <a:ext cx="1552479" cy="14436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738"/>
          <a:stretch/>
        </p:blipFill>
        <p:spPr>
          <a:xfrm>
            <a:off x="3955940" y="2321242"/>
            <a:ext cx="1584868" cy="1451448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2969370" y="5064143"/>
            <a:ext cx="599368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SG" sz="1600" b="1" dirty="0">
                <a:latin typeface="Helvetica Neue Light"/>
              </a:rPr>
              <a:t>“ IoT is not just a market but an entire ecosystem.”</a:t>
            </a:r>
          </a:p>
          <a:p>
            <a:pPr algn="ctr"/>
            <a:endParaRPr lang="en-SG" sz="1600" b="1" dirty="0">
              <a:latin typeface="Helvetica Neue Light"/>
            </a:endParaRPr>
          </a:p>
          <a:p>
            <a:pPr algn="ctr"/>
            <a:r>
              <a:rPr lang="en-SG" sz="1200" b="1" i="1" dirty="0">
                <a:latin typeface="Helvetica Neue Light"/>
              </a:rPr>
              <a:t>- Forbes.com</a:t>
            </a:r>
            <a:endParaRPr lang="en-SG" sz="1600" b="1" dirty="0">
              <a:latin typeface="Helvetica Neue Ligh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CFA7105-FD23-4B2D-9F1D-6F88A381DC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467" y="6113780"/>
            <a:ext cx="1091626" cy="7593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D43C57B-3F24-4562-A857-22837266F75E}"/>
              </a:ext>
            </a:extLst>
          </p:cNvPr>
          <p:cNvSpPr txBox="1"/>
          <p:nvPr/>
        </p:nvSpPr>
        <p:spPr>
          <a:xfrm>
            <a:off x="8623752" y="4242171"/>
            <a:ext cx="35016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b="1" dirty="0"/>
              <a:t>Integration to Enterprise Systems</a:t>
            </a:r>
            <a:endParaRPr lang="en-US" b="1" dirty="0"/>
          </a:p>
          <a:p>
            <a:r>
              <a:rPr lang="en-SG" b="1" dirty="0"/>
              <a:t>AI</a:t>
            </a:r>
          </a:p>
          <a:p>
            <a:r>
              <a:rPr lang="en-SG" b="1" dirty="0"/>
              <a:t>Analytics</a:t>
            </a:r>
          </a:p>
          <a:p>
            <a:r>
              <a:rPr lang="en-SG" b="1" dirty="0"/>
              <a:t>Machine Learning</a:t>
            </a:r>
          </a:p>
          <a:p>
            <a:r>
              <a:rPr lang="en-SG" b="1" dirty="0"/>
              <a:t>Blockchain</a:t>
            </a:r>
          </a:p>
          <a:p>
            <a:r>
              <a:rPr lang="en-SG" b="1" dirty="0"/>
              <a:t>AR/VR</a:t>
            </a:r>
          </a:p>
        </p:txBody>
      </p:sp>
    </p:spTree>
    <p:extLst>
      <p:ext uri="{BB962C8B-B14F-4D97-AF65-F5344CB8AC3E}">
        <p14:creationId xmlns:p14="http://schemas.microsoft.com/office/powerpoint/2010/main" val="1696018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b="1" dirty="0"/>
              <a:t>Rise of LPWANs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046" y="1544608"/>
            <a:ext cx="8104909" cy="454602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204460" y="5976331"/>
            <a:ext cx="49439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b="1" dirty="0">
              <a:latin typeface="Helvetica Neue Medium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1550" y="4009678"/>
            <a:ext cx="3310890" cy="18666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1550" y="1804987"/>
            <a:ext cx="3310890" cy="184569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802630" y="6005487"/>
            <a:ext cx="2903219" cy="52928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>
                    <a:lumMod val="75000"/>
                  </a:schemeClr>
                </a:solidFill>
                <a:latin typeface="Helvetica Neue Medium"/>
              </a:rPr>
              <a:t>© Charles Reed Anderson &amp; Associates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965C7C5D-DE29-47F0-877E-A14C0B8E289A}"/>
              </a:ext>
            </a:extLst>
          </p:cNvPr>
          <p:cNvSpPr txBox="1">
            <a:spLocks/>
          </p:cNvSpPr>
          <p:nvPr/>
        </p:nvSpPr>
        <p:spPr>
          <a:xfrm>
            <a:off x="673853" y="767369"/>
            <a:ext cx="6806504" cy="360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F38F18"/>
                </a:solidFill>
                <a:latin typeface="Helvetica Neue Thin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SG" b="1" dirty="0"/>
              <a:t>Low Power Wide Area Network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271AAA6-31C6-4218-97C1-F33F0B11A71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0467" y="6113780"/>
            <a:ext cx="1091626" cy="75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30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b="1" dirty="0"/>
              <a:t>Sigfox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621465" y="426493"/>
            <a:ext cx="6748025" cy="360585"/>
          </a:xfrm>
        </p:spPr>
        <p:txBody>
          <a:bodyPr/>
          <a:lstStyle/>
          <a:p>
            <a:r>
              <a:rPr lang="en-SG" b="1" dirty="0"/>
              <a:t>A Unique IoT Network</a:t>
            </a:r>
          </a:p>
        </p:txBody>
      </p:sp>
      <p:sp>
        <p:nvSpPr>
          <p:cNvPr id="72" name="Rectangle 71"/>
          <p:cNvSpPr/>
          <p:nvPr/>
        </p:nvSpPr>
        <p:spPr>
          <a:xfrm>
            <a:off x="8503715" y="4426098"/>
            <a:ext cx="261721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594" lvl="1" indent="-228594" algn="ctr" defTabSz="1278403" eaLnBrk="0" fontAlgn="base" hangingPunct="0">
              <a:spcBef>
                <a:spcPts val="267"/>
              </a:spcBef>
              <a:spcAft>
                <a:spcPts val="267"/>
              </a:spcAft>
              <a:buClr>
                <a:schemeClr val="tx1"/>
              </a:buClr>
              <a:buSzPct val="100000"/>
              <a:buBlip>
                <a:blip r:embed="rId2"/>
              </a:buBlip>
              <a:tabLst>
                <a:tab pos="474109" algn="l"/>
              </a:tabLst>
              <a:defRPr/>
            </a:pPr>
            <a:r>
              <a:rPr lang="en-GB" sz="1400" b="1" dirty="0">
                <a:latin typeface="Helvetica Neue Medium"/>
                <a:cs typeface="Arial" panose="020B0604020202020204" pitchFamily="34" charset="0"/>
              </a:rPr>
              <a:t>Low Device</a:t>
            </a:r>
          </a:p>
          <a:p>
            <a:pPr marL="228594" lvl="1" indent="-228594" algn="ctr" defTabSz="1278403" eaLnBrk="0" fontAlgn="base" hangingPunct="0">
              <a:spcBef>
                <a:spcPts val="267"/>
              </a:spcBef>
              <a:spcAft>
                <a:spcPts val="267"/>
              </a:spcAft>
              <a:buClr>
                <a:schemeClr val="tx1"/>
              </a:buClr>
              <a:buSzPct val="100000"/>
              <a:buBlip>
                <a:blip r:embed="rId2"/>
              </a:buBlip>
              <a:tabLst>
                <a:tab pos="474109" algn="l"/>
              </a:tabLst>
              <a:defRPr/>
            </a:pPr>
            <a:r>
              <a:rPr lang="en-GB" sz="1400" b="1" dirty="0">
                <a:latin typeface="Helvetica Neue Medium"/>
                <a:cs typeface="Arial" panose="020B0604020202020204" pitchFamily="34" charset="0"/>
              </a:rPr>
              <a:t>Low Annual Fees</a:t>
            </a:r>
          </a:p>
        </p:txBody>
      </p:sp>
      <p:sp>
        <p:nvSpPr>
          <p:cNvPr id="73" name="Rectangle 72"/>
          <p:cNvSpPr/>
          <p:nvPr/>
        </p:nvSpPr>
        <p:spPr>
          <a:xfrm>
            <a:off x="1182601" y="4426098"/>
            <a:ext cx="2054967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594" lvl="1" indent="-228594" algn="ctr" defTabSz="1278403" eaLnBrk="0" fontAlgn="base" hangingPunct="0">
              <a:spcBef>
                <a:spcPts val="267"/>
              </a:spcBef>
              <a:spcAft>
                <a:spcPts val="267"/>
              </a:spcAft>
              <a:buClr>
                <a:schemeClr val="tx1"/>
              </a:buClr>
              <a:buSzPct val="100000"/>
              <a:buBlip>
                <a:blip r:embed="rId2"/>
              </a:buBlip>
              <a:tabLst>
                <a:tab pos="474109" algn="l"/>
              </a:tabLst>
              <a:defRPr/>
            </a:pPr>
            <a:r>
              <a:rPr lang="en-US" sz="1400" b="1" dirty="0">
                <a:latin typeface="Helvetica Neue Medium"/>
                <a:cs typeface="Arial" panose="020B0604020202020204" pitchFamily="34" charset="0"/>
              </a:rPr>
              <a:t>Low power consumption </a:t>
            </a:r>
            <a:endParaRPr lang="en-SG" sz="1400" b="1" dirty="0">
              <a:latin typeface="Helvetica Neue Medium"/>
              <a:cs typeface="Arial" panose="020B0604020202020204" pitchFamily="34" charset="0"/>
            </a:endParaRPr>
          </a:p>
          <a:p>
            <a:pPr marL="228594" lvl="1" indent="-228594" algn="ctr" defTabSz="1278403" eaLnBrk="0" fontAlgn="base" hangingPunct="0">
              <a:spcBef>
                <a:spcPts val="267"/>
              </a:spcBef>
              <a:spcAft>
                <a:spcPts val="267"/>
              </a:spcAft>
              <a:buClr>
                <a:schemeClr val="tx1"/>
              </a:buClr>
              <a:buSzPct val="100000"/>
              <a:buBlip>
                <a:blip r:embed="rId2"/>
              </a:buBlip>
              <a:tabLst>
                <a:tab pos="474109" algn="l"/>
              </a:tabLst>
              <a:defRPr/>
            </a:pPr>
            <a:endParaRPr lang="en-GB" sz="1400" b="1" dirty="0">
              <a:latin typeface="Helvetica Neue Medium"/>
              <a:cs typeface="Arial" panose="020B0604020202020204" pitchFamily="34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3346143" y="4426098"/>
            <a:ext cx="284719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594" lvl="1" indent="-228594" algn="ctr" defTabSz="1278403" eaLnBrk="0" fontAlgn="base" hangingPunct="0">
              <a:spcBef>
                <a:spcPts val="267"/>
              </a:spcBef>
              <a:spcAft>
                <a:spcPts val="267"/>
              </a:spcAft>
              <a:buClr>
                <a:schemeClr val="tx1"/>
              </a:buClr>
              <a:buSzPct val="100000"/>
              <a:buBlip>
                <a:blip r:embed="rId2"/>
              </a:buBlip>
              <a:tabLst>
                <a:tab pos="474109" algn="l"/>
              </a:tabLst>
              <a:defRPr/>
            </a:pPr>
            <a:r>
              <a:rPr lang="en-US" sz="1400" b="1" dirty="0">
                <a:latin typeface="Helvetica Neue Medium"/>
                <a:cs typeface="Arial" panose="020B0604020202020204" pitchFamily="34" charset="0"/>
              </a:rPr>
              <a:t>45 Countries Coverage</a:t>
            </a:r>
          </a:p>
          <a:p>
            <a:pPr marL="228594" lvl="1" indent="-228594" algn="ctr" defTabSz="1278403" eaLnBrk="0" fontAlgn="base" hangingPunct="0">
              <a:spcBef>
                <a:spcPts val="267"/>
              </a:spcBef>
              <a:spcAft>
                <a:spcPts val="267"/>
              </a:spcAft>
              <a:buClr>
                <a:schemeClr val="tx1"/>
              </a:buClr>
              <a:buSzPct val="100000"/>
              <a:buBlip>
                <a:blip r:embed="rId2"/>
              </a:buBlip>
              <a:tabLst>
                <a:tab pos="474109" algn="l"/>
              </a:tabLst>
              <a:defRPr/>
            </a:pPr>
            <a:r>
              <a:rPr lang="en-US" sz="1400" b="1" dirty="0">
                <a:latin typeface="Helvetica Neue Medium"/>
                <a:cs typeface="Arial" panose="020B0604020202020204" pitchFamily="34" charset="0"/>
              </a:rPr>
              <a:t>One contract Worldwide</a:t>
            </a:r>
            <a:r>
              <a:rPr lang="en-US" sz="1400" dirty="0">
                <a:latin typeface="Helvetica Neue Medium"/>
                <a:cs typeface="Arial" panose="020B0604020202020204" pitchFamily="34" charset="0"/>
              </a:rPr>
              <a:t> </a:t>
            </a:r>
            <a:endParaRPr lang="en-SG" sz="1400" dirty="0">
              <a:latin typeface="Helvetica Neue Medium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6188322" y="4426098"/>
            <a:ext cx="197606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594" lvl="1" indent="-228594" algn="ctr" defTabSz="1278403" eaLnBrk="0" fontAlgn="base" hangingPunct="0">
              <a:spcBef>
                <a:spcPts val="267"/>
              </a:spcBef>
              <a:spcAft>
                <a:spcPts val="267"/>
              </a:spcAft>
              <a:buClr>
                <a:schemeClr val="tx1"/>
              </a:buClr>
              <a:buSzPct val="100000"/>
              <a:buBlip>
                <a:blip r:embed="rId2"/>
              </a:buBlip>
              <a:tabLst>
                <a:tab pos="474109" algn="l"/>
              </a:tabLst>
              <a:defRPr/>
            </a:pPr>
            <a:r>
              <a:rPr lang="en-GB" sz="1400" b="1" dirty="0">
                <a:latin typeface="Helvetica Neue Medium"/>
                <a:cs typeface="Arial" panose="020B0604020202020204" pitchFamily="34" charset="0"/>
              </a:rPr>
              <a:t>“Out-of-the-box” connectivity </a:t>
            </a:r>
          </a:p>
          <a:p>
            <a:pPr marL="228594" lvl="1" indent="-228594" algn="ctr" defTabSz="1278403" eaLnBrk="0" fontAlgn="base" hangingPunct="0">
              <a:spcBef>
                <a:spcPts val="267"/>
              </a:spcBef>
              <a:spcAft>
                <a:spcPts val="267"/>
              </a:spcAft>
              <a:buClr>
                <a:schemeClr val="tx1"/>
              </a:buClr>
              <a:buSzPct val="100000"/>
              <a:buBlip>
                <a:blip r:embed="rId2"/>
              </a:buBlip>
              <a:tabLst>
                <a:tab pos="474109" algn="l"/>
              </a:tabLst>
              <a:defRPr/>
            </a:pPr>
            <a:r>
              <a:rPr lang="en-GB" sz="1400" b="1" dirty="0">
                <a:latin typeface="Helvetica Neue Medium"/>
                <a:cs typeface="Arial" panose="020B0604020202020204" pitchFamily="34" charset="0"/>
              </a:rPr>
              <a:t>No gateway</a:t>
            </a:r>
          </a:p>
          <a:p>
            <a:pPr marL="228594" lvl="1" indent="-228594" algn="ctr" defTabSz="1278403" eaLnBrk="0" fontAlgn="base" hangingPunct="0">
              <a:spcBef>
                <a:spcPts val="267"/>
              </a:spcBef>
              <a:spcAft>
                <a:spcPts val="267"/>
              </a:spcAft>
              <a:buClr>
                <a:schemeClr val="tx1"/>
              </a:buClr>
              <a:buSzPct val="100000"/>
              <a:buBlip>
                <a:blip r:embed="rId2"/>
              </a:buBlip>
              <a:tabLst>
                <a:tab pos="474109" algn="l"/>
              </a:tabLst>
              <a:defRPr/>
            </a:pPr>
            <a:endParaRPr lang="en-SG" sz="1400" b="1" dirty="0">
              <a:latin typeface="Helvetica Neue Medium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9798" y="2662177"/>
            <a:ext cx="1459884" cy="16993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2225" y="2577759"/>
            <a:ext cx="1902561" cy="190256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9241" y="2592729"/>
            <a:ext cx="1926795" cy="1536967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6035709" y="2015386"/>
            <a:ext cx="2400418" cy="57734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solidFill>
                  <a:schemeClr val="tx1"/>
                </a:solidFill>
                <a:latin typeface="Helvetica Neue Medium"/>
              </a:rPr>
              <a:t>Simplicity</a:t>
            </a:r>
            <a:endParaRPr lang="en-US" sz="2000" b="1" dirty="0">
              <a:solidFill>
                <a:schemeClr val="tx1"/>
              </a:solidFill>
              <a:latin typeface="Helvetica Neue Medium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8692049" y="2013493"/>
            <a:ext cx="2400418" cy="57734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solidFill>
                  <a:schemeClr val="tx1"/>
                </a:solidFill>
                <a:latin typeface="Helvetica Neue Medium"/>
              </a:rPr>
              <a:t>Low Cost</a:t>
            </a:r>
            <a:endParaRPr lang="en-US" sz="2000" b="1" dirty="0">
              <a:solidFill>
                <a:schemeClr val="tx1"/>
              </a:solidFill>
              <a:latin typeface="Helvetica Neue Medium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773343" y="2017273"/>
            <a:ext cx="2208902" cy="57734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solidFill>
                  <a:schemeClr val="tx1"/>
                </a:solidFill>
                <a:latin typeface="Helvetica Neue Medium"/>
              </a:rPr>
              <a:t>Global Reach</a:t>
            </a:r>
            <a:endParaRPr lang="en-US" sz="2000" b="1" dirty="0">
              <a:solidFill>
                <a:schemeClr val="tx1"/>
              </a:solidFill>
              <a:latin typeface="Helvetica Neue Medium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297416" y="2013492"/>
            <a:ext cx="2208902" cy="57734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solidFill>
                  <a:schemeClr val="tx1"/>
                </a:solidFill>
                <a:latin typeface="Helvetica Neue Medium"/>
              </a:rPr>
              <a:t>Energy Efficient</a:t>
            </a:r>
            <a:endParaRPr lang="en-US" sz="2000" b="1" dirty="0">
              <a:solidFill>
                <a:schemeClr val="tx1"/>
              </a:solidFill>
              <a:latin typeface="Helvetica Neue Medium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764" y="2505495"/>
            <a:ext cx="2212005" cy="19364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380C27-649E-4BFA-8A0F-40297CE55A1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0467" y="6113780"/>
            <a:ext cx="1091626" cy="75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32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b="1" dirty="0"/>
              <a:t>UnaBiz IoT</a:t>
            </a:r>
          </a:p>
        </p:txBody>
      </p:sp>
      <p:pic>
        <p:nvPicPr>
          <p:cNvPr id="12" name="Picture 11">
            <a:hlinkClick r:id="rId3" action="ppaction://hlinkfile"/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51686" y="663050"/>
            <a:ext cx="3658679" cy="23283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BE4E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44076" y="3860220"/>
            <a:ext cx="3673380" cy="19928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89B3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Shape 197"/>
          <p:cNvSpPr/>
          <p:nvPr/>
        </p:nvSpPr>
        <p:spPr>
          <a:xfrm>
            <a:off x="8546834" y="3116185"/>
            <a:ext cx="3116847" cy="6052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r" defTabSz="228600">
              <a:defRPr sz="2200">
                <a:solidFill>
                  <a:srgbClr val="424242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fr-FR" sz="900" b="1" dirty="0">
                <a:latin typeface="Helvetica Neue Light"/>
                <a:ea typeface="Open Sans Light" panose="020B0306030504020204" pitchFamily="34" charset="0"/>
                <a:cs typeface="Open Sans Light" panose="020B0306030504020204" pitchFamily="34" charset="0"/>
              </a:rPr>
              <a:t>Isabelle Kocher - CEO of ENGIE, </a:t>
            </a:r>
          </a:p>
          <a:p>
            <a:pPr algn="r" defTabSz="228600">
              <a:defRPr sz="2200">
                <a:solidFill>
                  <a:srgbClr val="424242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fr-FR" sz="900" b="1" dirty="0" err="1">
                <a:latin typeface="Helvetica Neue Light"/>
                <a:ea typeface="Open Sans Light" panose="020B0306030504020204" pitchFamily="34" charset="0"/>
                <a:cs typeface="Open Sans Light" panose="020B0306030504020204" pitchFamily="34" charset="0"/>
              </a:rPr>
              <a:t>Minister</a:t>
            </a:r>
            <a:r>
              <a:rPr lang="fr-FR" sz="900" b="1" dirty="0">
                <a:latin typeface="Helvetica Neue Light"/>
                <a:ea typeface="Open Sans Light" panose="020B0306030504020204" pitchFamily="34" charset="0"/>
                <a:cs typeface="Open Sans Light" panose="020B0306030504020204" pitchFamily="34" charset="0"/>
              </a:rPr>
              <a:t> of Smart Nation Initiative - Vivian </a:t>
            </a:r>
            <a:r>
              <a:rPr lang="fr-FR" sz="900" b="1" dirty="0" err="1">
                <a:latin typeface="Helvetica Neue Light"/>
                <a:ea typeface="Open Sans Light" panose="020B0306030504020204" pitchFamily="34" charset="0"/>
                <a:cs typeface="Open Sans Light" panose="020B0306030504020204" pitchFamily="34" charset="0"/>
              </a:rPr>
              <a:t>Balakrishnan</a:t>
            </a:r>
            <a:r>
              <a:rPr lang="fr-FR" sz="900" b="1" dirty="0">
                <a:latin typeface="Helvetica Neue Light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</a:p>
          <a:p>
            <a:pPr algn="r" defTabSz="228600">
              <a:defRPr sz="2200">
                <a:solidFill>
                  <a:srgbClr val="424242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fr-FR" sz="900" b="1" dirty="0">
                <a:latin typeface="Helvetica Neue Light"/>
                <a:ea typeface="Open Sans Light" panose="020B0306030504020204" pitchFamily="34" charset="0"/>
                <a:cs typeface="Open Sans Light" panose="020B0306030504020204" pitchFamily="34" charset="0"/>
              </a:rPr>
              <a:t>Benjamin </a:t>
            </a:r>
            <a:r>
              <a:rPr lang="fr-FR" sz="900" b="1" dirty="0" err="1">
                <a:latin typeface="Helvetica Neue Light"/>
                <a:ea typeface="Open Sans Light" panose="020B0306030504020204" pitchFamily="34" charset="0"/>
                <a:cs typeface="Open Sans Light" panose="020B0306030504020204" pitchFamily="34" charset="0"/>
              </a:rPr>
              <a:t>Dubertret</a:t>
            </a:r>
            <a:r>
              <a:rPr lang="fr-FR" sz="900" b="1" dirty="0">
                <a:latin typeface="Helvetica Neue Light"/>
                <a:ea typeface="Open Sans Light" panose="020B0306030504020204" pitchFamily="34" charset="0"/>
                <a:cs typeface="Open Sans Light" panose="020B0306030504020204" pitchFamily="34" charset="0"/>
              </a:rPr>
              <a:t> – French </a:t>
            </a:r>
            <a:r>
              <a:rPr lang="fr-FR" sz="900" b="1" dirty="0" err="1">
                <a:latin typeface="Helvetica Neue Light"/>
                <a:ea typeface="Open Sans Light" panose="020B0306030504020204" pitchFamily="34" charset="0"/>
                <a:cs typeface="Open Sans Light" panose="020B0306030504020204" pitchFamily="34" charset="0"/>
              </a:rPr>
              <a:t>Ambassador</a:t>
            </a:r>
            <a:endParaRPr lang="fr-FR" sz="900" b="1" dirty="0">
              <a:latin typeface="Helvetica Neue Ligh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r" defTabSz="228600">
              <a:defRPr sz="2200">
                <a:solidFill>
                  <a:srgbClr val="F38F18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n-SG" sz="900" b="1" dirty="0">
                <a:latin typeface="Helvetica Neue Light"/>
              </a:rPr>
              <a:t>Singapore Launch on 11/07/2016</a:t>
            </a:r>
            <a:endParaRPr sz="900" b="1" dirty="0">
              <a:latin typeface="Helvetica Neue Light"/>
            </a:endParaRPr>
          </a:p>
        </p:txBody>
      </p:sp>
      <p:sp>
        <p:nvSpPr>
          <p:cNvPr id="18" name="Shape 197"/>
          <p:cNvSpPr/>
          <p:nvPr/>
        </p:nvSpPr>
        <p:spPr>
          <a:xfrm>
            <a:off x="8655576" y="5948940"/>
            <a:ext cx="3035400" cy="7437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r" defTabSz="228600">
              <a:defRPr sz="2200">
                <a:solidFill>
                  <a:srgbClr val="424242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fr-FR" sz="900" b="1" dirty="0">
                <a:latin typeface="Helvetica Neue Light"/>
                <a:ea typeface="Open Sans Light" panose="020B0306030504020204" pitchFamily="34" charset="0"/>
                <a:cs typeface="Open Sans Light" panose="020B0306030504020204" pitchFamily="34" charset="0"/>
              </a:rPr>
              <a:t>Chaney Ho – </a:t>
            </a:r>
            <a:r>
              <a:rPr lang="fr-FR" sz="900" b="1" dirty="0" err="1">
                <a:latin typeface="Helvetica Neue Light"/>
                <a:ea typeface="Open Sans Light" panose="020B0306030504020204" pitchFamily="34" charset="0"/>
                <a:cs typeface="Open Sans Light" panose="020B0306030504020204" pitchFamily="34" charset="0"/>
              </a:rPr>
              <a:t>President</a:t>
            </a:r>
            <a:r>
              <a:rPr lang="fr-FR" sz="900" b="1" dirty="0">
                <a:latin typeface="Helvetica Neue Light"/>
                <a:ea typeface="Open Sans Light" panose="020B0306030504020204" pitchFamily="34" charset="0"/>
                <a:cs typeface="Open Sans Light" panose="020B0306030504020204" pitchFamily="34" charset="0"/>
              </a:rPr>
              <a:t> – </a:t>
            </a:r>
            <a:r>
              <a:rPr lang="fr-FR" sz="900" b="1" dirty="0" err="1">
                <a:latin typeface="Helvetica Neue Light"/>
                <a:ea typeface="Open Sans Light" panose="020B0306030504020204" pitchFamily="34" charset="0"/>
                <a:cs typeface="Open Sans Light" panose="020B0306030504020204" pitchFamily="34" charset="0"/>
              </a:rPr>
              <a:t>Advantech</a:t>
            </a:r>
            <a:r>
              <a:rPr lang="fr-FR" sz="900" b="1" dirty="0">
                <a:latin typeface="Helvetica Neue Light"/>
                <a:ea typeface="Open Sans Light" panose="020B0306030504020204" pitchFamily="34" charset="0"/>
                <a:cs typeface="Open Sans Light" panose="020B0306030504020204" pitchFamily="34" charset="0"/>
              </a:rPr>
              <a:t>,</a:t>
            </a:r>
          </a:p>
          <a:p>
            <a:pPr algn="r" defTabSz="228600">
              <a:defRPr sz="2200">
                <a:solidFill>
                  <a:srgbClr val="424242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fr-FR" sz="900" b="1" dirty="0">
                <a:latin typeface="Helvetica Neue Light"/>
                <a:ea typeface="Open Sans Light" panose="020B0306030504020204" pitchFamily="34" charset="0"/>
                <a:cs typeface="Open Sans Light" panose="020B0306030504020204" pitchFamily="34" charset="0"/>
              </a:rPr>
              <a:t>Y.C. Chang – </a:t>
            </a:r>
            <a:r>
              <a:rPr lang="fr-FR" sz="900" b="1" dirty="0" err="1">
                <a:latin typeface="Helvetica Neue Light"/>
                <a:ea typeface="Open Sans Light" panose="020B0306030504020204" pitchFamily="34" charset="0"/>
                <a:cs typeface="Open Sans Light" panose="020B0306030504020204" pitchFamily="34" charset="0"/>
              </a:rPr>
              <a:t>Managing</a:t>
            </a:r>
            <a:r>
              <a:rPr lang="fr-FR" sz="900" b="1" dirty="0">
                <a:latin typeface="Helvetica Neue Light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fr-FR" sz="900" b="1" dirty="0" err="1">
                <a:latin typeface="Helvetica Neue Light"/>
                <a:ea typeface="Open Sans Light" panose="020B0306030504020204" pitchFamily="34" charset="0"/>
                <a:cs typeface="Open Sans Light" panose="020B0306030504020204" pitchFamily="34" charset="0"/>
              </a:rPr>
              <a:t>Director</a:t>
            </a:r>
            <a:r>
              <a:rPr lang="fr-FR" sz="900" b="1" dirty="0">
                <a:latin typeface="Helvetica Neue Light"/>
                <a:ea typeface="Open Sans Light" panose="020B0306030504020204" pitchFamily="34" charset="0"/>
                <a:cs typeface="Open Sans Light" panose="020B0306030504020204" pitchFamily="34" charset="0"/>
              </a:rPr>
              <a:t> – ETC,</a:t>
            </a:r>
          </a:p>
          <a:p>
            <a:pPr algn="r" defTabSz="228600">
              <a:defRPr sz="2200">
                <a:solidFill>
                  <a:srgbClr val="424242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fr-FR" sz="900" b="1" dirty="0">
                <a:latin typeface="Helvetica Neue Light"/>
                <a:ea typeface="Open Sans Light" panose="020B0306030504020204" pitchFamily="34" charset="0"/>
                <a:cs typeface="Open Sans Light" panose="020B0306030504020204" pitchFamily="34" charset="0"/>
              </a:rPr>
              <a:t>Pao-Chung Ho – EVP – III,</a:t>
            </a:r>
          </a:p>
          <a:p>
            <a:pPr algn="r" defTabSz="228600">
              <a:defRPr sz="2200">
                <a:solidFill>
                  <a:srgbClr val="424242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fr-FR" sz="900" b="1" dirty="0">
                <a:latin typeface="Helvetica Neue Light"/>
                <a:ea typeface="Open Sans Light" panose="020B0306030504020204" pitchFamily="34" charset="0"/>
                <a:cs typeface="Open Sans Light" panose="020B0306030504020204" pitchFamily="34" charset="0"/>
              </a:rPr>
              <a:t>Benoit Guide – </a:t>
            </a:r>
            <a:r>
              <a:rPr lang="fr-FR" sz="900" b="1" dirty="0" err="1">
                <a:latin typeface="Helvetica Neue Light"/>
                <a:ea typeface="Open Sans Light" panose="020B0306030504020204" pitchFamily="34" charset="0"/>
                <a:cs typeface="Open Sans Light" panose="020B0306030504020204" pitchFamily="34" charset="0"/>
              </a:rPr>
              <a:t>Ambassador</a:t>
            </a:r>
            <a:r>
              <a:rPr lang="fr-FR" sz="900" b="1" dirty="0">
                <a:latin typeface="Helvetica Neue Light"/>
                <a:ea typeface="Open Sans Light" panose="020B0306030504020204" pitchFamily="34" charset="0"/>
                <a:cs typeface="Open Sans Light" panose="020B0306030504020204" pitchFamily="34" charset="0"/>
              </a:rPr>
              <a:t>,</a:t>
            </a:r>
          </a:p>
          <a:p>
            <a:pPr algn="r" defTabSz="228600">
              <a:defRPr sz="2200">
                <a:solidFill>
                  <a:srgbClr val="F38F18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n-SG" sz="900" b="1" dirty="0">
                <a:latin typeface="Helvetica Neue Light"/>
              </a:rPr>
              <a:t>Taiwan Launch on 01/08/2016</a:t>
            </a:r>
            <a:endParaRPr sz="900" b="1" dirty="0">
              <a:latin typeface="Helvetica Neue Light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26065" r="2705" b="42148"/>
          <a:stretch/>
        </p:blipFill>
        <p:spPr>
          <a:xfrm>
            <a:off x="2368286" y="1748846"/>
            <a:ext cx="5316844" cy="11580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BE4E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Title 1"/>
          <p:cNvSpPr txBox="1">
            <a:spLocks/>
          </p:cNvSpPr>
          <p:nvPr/>
        </p:nvSpPr>
        <p:spPr>
          <a:xfrm>
            <a:off x="-130298" y="1571448"/>
            <a:ext cx="2296902" cy="1416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F89B3F"/>
                </a:solidFill>
                <a:latin typeface="Conthrax Sb" panose="020B0707020201080204" pitchFamily="34" charset="0"/>
                <a:ea typeface="Jura Medium" charset="0"/>
                <a:cs typeface="Conthrax Sb" panose="020B0707020201080204" pitchFamily="34" charset="0"/>
              </a:defRPr>
            </a:lvl1pPr>
          </a:lstStyle>
          <a:p>
            <a:pPr marL="180000" algn="r"/>
            <a:r>
              <a:rPr lang="fr-FR" sz="1800" dirty="0">
                <a:solidFill>
                  <a:schemeClr val="tx1"/>
                </a:solidFill>
                <a:latin typeface="Helvetica Neue Medium"/>
              </a:rPr>
              <a:t>Network </a:t>
            </a:r>
            <a:r>
              <a:rPr lang="fr-FR" sz="1800" dirty="0" err="1">
                <a:solidFill>
                  <a:schemeClr val="tx1"/>
                </a:solidFill>
                <a:latin typeface="Helvetica Neue Medium"/>
              </a:rPr>
              <a:t>Operator</a:t>
            </a:r>
            <a:endParaRPr lang="fr-FR" sz="1800" dirty="0">
              <a:solidFill>
                <a:schemeClr val="tx1"/>
              </a:solidFill>
              <a:latin typeface="Helvetica Neue Medium"/>
            </a:endParaRPr>
          </a:p>
          <a:p>
            <a:pPr marL="180000" algn="r"/>
            <a:r>
              <a:rPr lang="en-SG" sz="1800" dirty="0">
                <a:solidFill>
                  <a:schemeClr val="tx1"/>
                </a:solidFill>
                <a:latin typeface="Helvetica Neue Medium"/>
              </a:rPr>
              <a:t>Solutions</a:t>
            </a:r>
          </a:p>
          <a:p>
            <a:pPr marL="180000" algn="r"/>
            <a:r>
              <a:rPr lang="en-SG" sz="1800" dirty="0">
                <a:solidFill>
                  <a:schemeClr val="tx1"/>
                </a:solidFill>
                <a:latin typeface="Helvetica Neue Medium"/>
              </a:rPr>
              <a:t>Service</a:t>
            </a:r>
            <a:endParaRPr lang="en-US" sz="1800" dirty="0">
              <a:solidFill>
                <a:schemeClr val="tx1"/>
              </a:solidFill>
              <a:latin typeface="Helvetica Neue Medium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20572" y="3020147"/>
            <a:ext cx="23645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dirty="0">
                <a:latin typeface="Helvetica Neue Medium"/>
              </a:rPr>
              <a:t>2 Offices (Singapore &amp; Taipei)</a:t>
            </a:r>
          </a:p>
        </p:txBody>
      </p:sp>
      <p:sp>
        <p:nvSpPr>
          <p:cNvPr id="7" name="Rectangle 6"/>
          <p:cNvSpPr/>
          <p:nvPr/>
        </p:nvSpPr>
        <p:spPr>
          <a:xfrm>
            <a:off x="1694795" y="5905337"/>
            <a:ext cx="41517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200" b="1" dirty="0">
                <a:latin typeface="Helvetica Neue Medium"/>
              </a:rPr>
              <a:t>70++ </a:t>
            </a:r>
            <a:r>
              <a:rPr lang="fr-FR" sz="1200" b="1" dirty="0" err="1">
                <a:latin typeface="Helvetica Neue Medium"/>
              </a:rPr>
              <a:t>Ecosystem</a:t>
            </a:r>
            <a:r>
              <a:rPr lang="fr-FR" sz="1200" b="1" dirty="0">
                <a:latin typeface="Helvetica Neue Medium"/>
              </a:rPr>
              <a:t> </a:t>
            </a:r>
            <a:r>
              <a:rPr lang="fr-FR" sz="1200" b="1" dirty="0" err="1">
                <a:latin typeface="Helvetica Neue Medium"/>
              </a:rPr>
              <a:t>Partners</a:t>
            </a:r>
            <a:endParaRPr lang="fr-FR" sz="1200" b="1" dirty="0">
              <a:latin typeface="Helvetica Neue Medium"/>
            </a:endParaRPr>
          </a:p>
          <a:p>
            <a:pPr algn="r"/>
            <a:r>
              <a:rPr lang="fr-FR" sz="1200" b="1" dirty="0">
                <a:latin typeface="Helvetica Neue Medium"/>
              </a:rPr>
              <a:t>300+ </a:t>
            </a:r>
            <a:r>
              <a:rPr lang="fr-FR" sz="1200" b="1" dirty="0" err="1">
                <a:latin typeface="Helvetica Neue Medium"/>
              </a:rPr>
              <a:t>customers</a:t>
            </a:r>
            <a:r>
              <a:rPr lang="fr-FR" sz="1200" b="1" dirty="0">
                <a:latin typeface="Helvetica Neue Medium"/>
              </a:rPr>
              <a:t> engagement</a:t>
            </a:r>
          </a:p>
          <a:p>
            <a:pPr algn="r"/>
            <a:r>
              <a:rPr lang="fr-FR" sz="1200" b="1" dirty="0">
                <a:latin typeface="Helvetica Neue Medium"/>
              </a:rPr>
              <a:t>700+ </a:t>
            </a:r>
            <a:r>
              <a:rPr lang="fr-FR" sz="1200" b="1" dirty="0" err="1">
                <a:latin typeface="Helvetica Neue Medium"/>
              </a:rPr>
              <a:t>Press</a:t>
            </a:r>
            <a:r>
              <a:rPr lang="fr-FR" sz="1200" b="1" dirty="0">
                <a:latin typeface="Helvetica Neue Medium"/>
              </a:rPr>
              <a:t> / Media / </a:t>
            </a:r>
            <a:r>
              <a:rPr lang="en-US" altLang="zh-CN" sz="1200" b="1" dirty="0">
                <a:latin typeface="Helvetica Neue Medium"/>
              </a:rPr>
              <a:t>B</a:t>
            </a:r>
            <a:r>
              <a:rPr lang="fr-FR" sz="1200" b="1" dirty="0">
                <a:latin typeface="Helvetica Neue Medium"/>
              </a:rPr>
              <a:t>logs </a:t>
            </a:r>
            <a:r>
              <a:rPr lang="fr-FR" sz="1200" b="1" dirty="0" err="1">
                <a:latin typeface="Helvetica Neue Medium"/>
              </a:rPr>
              <a:t>speaking</a:t>
            </a:r>
            <a:r>
              <a:rPr lang="fr-FR" sz="1200" b="1" dirty="0">
                <a:latin typeface="Helvetica Neue Medium"/>
              </a:rPr>
              <a:t> about UnaBiz</a:t>
            </a:r>
          </a:p>
          <a:p>
            <a:pPr algn="r"/>
            <a:r>
              <a:rPr lang="fr-FR" sz="1200" b="1" dirty="0">
                <a:latin typeface="Helvetica Neue Medium"/>
              </a:rPr>
              <a:t>10,000+ followers </a:t>
            </a:r>
            <a:r>
              <a:rPr lang="fr-FR" sz="1200" b="1" dirty="0" err="1">
                <a:latin typeface="Helvetica Neue Medium"/>
              </a:rPr>
              <a:t>from</a:t>
            </a:r>
            <a:r>
              <a:rPr lang="fr-FR" sz="1200" b="1" dirty="0">
                <a:latin typeface="Helvetica Neue Medium"/>
              </a:rPr>
              <a:t> </a:t>
            </a:r>
            <a:r>
              <a:rPr lang="fr-FR" sz="1200" b="1" dirty="0" err="1">
                <a:latin typeface="Helvetica Neue Medium"/>
              </a:rPr>
              <a:t>Industry</a:t>
            </a:r>
            <a:r>
              <a:rPr lang="fr-FR" sz="1200" b="1" dirty="0">
                <a:latin typeface="Helvetica Neue Medium"/>
              </a:rPr>
              <a:t> </a:t>
            </a:r>
            <a:r>
              <a:rPr lang="fr-FR" sz="1200" b="1" dirty="0" err="1">
                <a:latin typeface="Helvetica Neue Medium"/>
              </a:rPr>
              <a:t>worldwide</a:t>
            </a:r>
            <a:endParaRPr lang="fr-FR" sz="1200" b="1" dirty="0">
              <a:latin typeface="Helvetica Neue Medium"/>
            </a:endParaRPr>
          </a:p>
        </p:txBody>
      </p:sp>
      <p:pic>
        <p:nvPicPr>
          <p:cNvPr id="4098" name="Picture 2" descr="https://image-store.slidesharecdn.com/2c73a05e-99c8-4c0d-b47c-81b0d9c3d406-original.jpeg">
            <a:extLst>
              <a:ext uri="{FF2B5EF4-FFF2-40B4-BE49-F238E27FC236}">
                <a16:creationId xmlns:a16="http://schemas.microsoft.com/office/drawing/2014/main" id="{28893034-C75F-4CDB-AD66-72AC1F8D8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48" y="3249568"/>
            <a:ext cx="5277064" cy="2736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C8DD5D5-38D2-47E0-8ACE-7E8B0171B1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81856" y="3353594"/>
            <a:ext cx="1428455" cy="15550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36AA95-9EFB-4CB5-B938-58FFF97F02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98088" y="4965099"/>
            <a:ext cx="1425860" cy="155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343494"/>
      </p:ext>
    </p:extLst>
  </p:cSld>
  <p:clrMapOvr>
    <a:masterClrMapping/>
  </p:clrMapOvr>
</p:sld>
</file>

<file path=ppt/theme/theme1.xml><?xml version="1.0" encoding="utf-8"?>
<a:theme xmlns:a="http://schemas.openxmlformats.org/drawingml/2006/main" name="UnaBiz PPT Theme FIN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UnaBiz PPT Theme FINAL</Template>
  <TotalTime>15768</TotalTime>
  <Words>671</Words>
  <Application>Microsoft Office PowerPoint</Application>
  <PresentationFormat>Widescreen</PresentationFormat>
  <Paragraphs>133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Helvetica Neue Thin</vt:lpstr>
      <vt:lpstr>Wingdings</vt:lpstr>
      <vt:lpstr>Helvetica Neue</vt:lpstr>
      <vt:lpstr>Jura Medium</vt:lpstr>
      <vt:lpstr>Arial</vt:lpstr>
      <vt:lpstr>Helvetica Neue Medium</vt:lpstr>
      <vt:lpstr>Open Sans Light</vt:lpstr>
      <vt:lpstr>Arial Black</vt:lpstr>
      <vt:lpstr>Conthrax Sb</vt:lpstr>
      <vt:lpstr>Times New Roman</vt:lpstr>
      <vt:lpstr>Helvetica Neue Light</vt:lpstr>
      <vt:lpstr>等线</vt:lpstr>
      <vt:lpstr>Calibri</vt:lpstr>
      <vt:lpstr>UnaBiz PPT Theme FINAL</vt:lpstr>
      <vt:lpstr>Empowering  Massive IoT</vt:lpstr>
      <vt:lpstr>About UnaBiz</vt:lpstr>
      <vt:lpstr>Thriving Ecosystem</vt:lpstr>
      <vt:lpstr>Changing The Game</vt:lpstr>
      <vt:lpstr>4 IoT</vt:lpstr>
      <vt:lpstr>IoT</vt:lpstr>
      <vt:lpstr>Rise of LPWANs</vt:lpstr>
      <vt:lpstr>Sigfox</vt:lpstr>
      <vt:lpstr>UnaBiz IoT</vt:lpstr>
      <vt:lpstr>Use Cases</vt:lpstr>
      <vt:lpstr>Use Cases</vt:lpstr>
      <vt:lpstr>Use Cases</vt:lpstr>
      <vt:lpstr>Use Cases</vt:lpstr>
      <vt:lpstr>&lt; = &gt;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Empowering  Massive IoT</dc:title>
  <dc:creator>fu.shuhui@unabiz.com</dc:creator>
  <cp:lastModifiedBy>Poon Chin Jonathan Tan</cp:lastModifiedBy>
  <cp:revision>187</cp:revision>
  <dcterms:created xsi:type="dcterms:W3CDTF">2017-05-08T06:47:23Z</dcterms:created>
  <dcterms:modified xsi:type="dcterms:W3CDTF">2018-06-25T05:16:41Z</dcterms:modified>
</cp:coreProperties>
</file>